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 id="2147483707" r:id="rId2"/>
  </p:sldMasterIdLst>
  <p:notesMasterIdLst>
    <p:notesMasterId r:id="rId65"/>
  </p:notesMasterIdLst>
  <p:sldIdLst>
    <p:sldId id="257" r:id="rId3"/>
    <p:sldId id="258" r:id="rId4"/>
    <p:sldId id="312" r:id="rId5"/>
    <p:sldId id="260" r:id="rId6"/>
    <p:sldId id="261" r:id="rId7"/>
    <p:sldId id="262" r:id="rId8"/>
    <p:sldId id="263" r:id="rId9"/>
    <p:sldId id="264" r:id="rId10"/>
    <p:sldId id="265" r:id="rId11"/>
    <p:sldId id="266" r:id="rId12"/>
    <p:sldId id="267" r:id="rId13"/>
    <p:sldId id="268" r:id="rId14"/>
    <p:sldId id="269" r:id="rId15"/>
    <p:sldId id="270" r:id="rId16"/>
    <p:sldId id="271" r:id="rId17"/>
    <p:sldId id="399" r:id="rId18"/>
    <p:sldId id="359" r:id="rId19"/>
    <p:sldId id="334" r:id="rId20"/>
    <p:sldId id="342" r:id="rId21"/>
    <p:sldId id="364" r:id="rId22"/>
    <p:sldId id="343" r:id="rId23"/>
    <p:sldId id="355" r:id="rId24"/>
    <p:sldId id="332" r:id="rId25"/>
    <p:sldId id="283" r:id="rId26"/>
    <p:sldId id="344" r:id="rId27"/>
    <p:sldId id="345" r:id="rId28"/>
    <p:sldId id="346" r:id="rId29"/>
    <p:sldId id="396" r:id="rId30"/>
    <p:sldId id="397" r:id="rId31"/>
    <p:sldId id="361" r:id="rId32"/>
    <p:sldId id="362" r:id="rId33"/>
    <p:sldId id="307" r:id="rId34"/>
    <p:sldId id="309" r:id="rId35"/>
    <p:sldId id="310" r:id="rId36"/>
    <p:sldId id="360" r:id="rId37"/>
    <p:sldId id="327" r:id="rId38"/>
    <p:sldId id="328" r:id="rId39"/>
    <p:sldId id="329" r:id="rId40"/>
    <p:sldId id="330" r:id="rId41"/>
    <p:sldId id="377" r:id="rId42"/>
    <p:sldId id="398" r:id="rId43"/>
    <p:sldId id="333" r:id="rId44"/>
    <p:sldId id="335" r:id="rId45"/>
    <p:sldId id="278" r:id="rId46"/>
    <p:sldId id="281" r:id="rId47"/>
    <p:sldId id="280" r:id="rId48"/>
    <p:sldId id="366" r:id="rId49"/>
    <p:sldId id="287" r:id="rId50"/>
    <p:sldId id="288" r:id="rId51"/>
    <p:sldId id="339" r:id="rId52"/>
    <p:sldId id="289" r:id="rId53"/>
    <p:sldId id="290" r:id="rId54"/>
    <p:sldId id="400" r:id="rId55"/>
    <p:sldId id="372" r:id="rId56"/>
    <p:sldId id="373" r:id="rId57"/>
    <p:sldId id="374" r:id="rId58"/>
    <p:sldId id="375" r:id="rId59"/>
    <p:sldId id="376" r:id="rId60"/>
    <p:sldId id="297" r:id="rId61"/>
    <p:sldId id="300" r:id="rId62"/>
    <p:sldId id="302" r:id="rId63"/>
    <p:sldId id="303" r:id="rId64"/>
  </p:sldIdLst>
  <p:sldSz cx="9144000" cy="5143500" type="screen16x9"/>
  <p:notesSz cx="6858000" cy="9144000"/>
  <p:embeddedFontLst>
    <p:embeddedFont>
      <p:font typeface="AkayaTelivigala" pitchFamily="2" charset="77"/>
      <p:regular r:id="rId66"/>
      <p:bold r:id="rId67"/>
      <p:italic r:id="rId68"/>
      <p:boldItalic r:id="rId69"/>
    </p:embeddedFont>
    <p:embeddedFont>
      <p:font typeface="Calibri" panose="020F0502020204030204" pitchFamily="34" charset="0"/>
      <p:regular r:id="rId70"/>
      <p:bold r:id="rId71"/>
      <p:italic r:id="rId72"/>
      <p:boldItalic r:id="rId73"/>
    </p:embeddedFont>
    <p:embeddedFont>
      <p:font typeface="Cambria Math" panose="02040503050406030204" pitchFamily="18" charset="0"/>
      <p:regular r:id="rId74"/>
    </p:embeddedFont>
    <p:embeddedFont>
      <p:font typeface="Helvetica Neue" panose="02000503000000020004" pitchFamily="2" charset="0"/>
      <p:regular r:id="rId75"/>
      <p:bold r:id="rId76"/>
      <p:italic r:id="rId77"/>
      <p:boldItalic r:id="rId78"/>
    </p:embeddedFont>
    <p:embeddedFont>
      <p:font typeface="Roboto" panose="02000000000000000000" pitchFamily="2"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724">
          <p15:clr>
            <a:srgbClr val="A4A3A4"/>
          </p15:clr>
        </p15:guide>
        <p15:guide id="2" pos="380">
          <p15:clr>
            <a:srgbClr val="9AA0A6"/>
          </p15:clr>
        </p15:guide>
        <p15:guide id="3" orient="horz" pos="2041">
          <p15:clr>
            <a:srgbClr val="9AA0A6"/>
          </p15:clr>
        </p15:guide>
        <p15:guide id="4" orient="horz" pos="2169">
          <p15:clr>
            <a:srgbClr val="9AA0A6"/>
          </p15:clr>
        </p15:guide>
        <p15:guide id="5" pos="33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6F40"/>
    <a:srgbClr val="FF9D54"/>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59E00E-254B-42B5-9FED-D0DB1D54CBD8}">
  <a:tblStyle styleId="{9F59E00E-254B-42B5-9FED-D0DB1D54CBD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078"/>
    <p:restoredTop sz="97146"/>
  </p:normalViewPr>
  <p:slideViewPr>
    <p:cSldViewPr snapToGrid="0">
      <p:cViewPr varScale="1">
        <p:scale>
          <a:sx n="208" d="100"/>
          <a:sy n="208" d="100"/>
        </p:scale>
        <p:origin x="480" y="184"/>
      </p:cViewPr>
      <p:guideLst>
        <p:guide pos="1724"/>
        <p:guide pos="380"/>
        <p:guide orient="horz" pos="2041"/>
        <p:guide orient="horz" pos="2169"/>
        <p:guide pos="331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3.fntdata"/><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1.fntdata"/><Relationship Id="rId7" Type="http://schemas.openxmlformats.org/officeDocument/2006/relationships/slide" Target="slides/slide5.xml"/><Relationship Id="rId71" Type="http://schemas.openxmlformats.org/officeDocument/2006/relationships/font" Target="fonts/font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fntdata"/><Relationship Id="rId61" Type="http://schemas.openxmlformats.org/officeDocument/2006/relationships/slide" Target="slides/slide59.xml"/><Relationship Id="rId82"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2baa635cc9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22baa635cc9_0_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ru" sz="1400">
                <a:solidFill>
                  <a:schemeClr val="dk1"/>
                </a:solidFill>
                <a:latin typeface="Roboto"/>
                <a:ea typeface="Roboto"/>
                <a:cs typeface="Roboto"/>
                <a:sym typeface="Roboto"/>
              </a:rPr>
              <a:t>Курсы разработаны с учетом требований к специалистам на открытые вакансии топовых IT-компаний junior, middle и senior уровня</a:t>
            </a:r>
            <a:r>
              <a:rPr lang="ru" sz="1600">
                <a:solidFill>
                  <a:schemeClr val="dk1"/>
                </a:solidFill>
                <a:latin typeface="Roboto"/>
                <a:ea typeface="Roboto"/>
                <a:cs typeface="Roboto"/>
                <a:sym typeface="Roboto"/>
              </a:rPr>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2baa635cc9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g22baa635cc9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2baa635cc9_0_50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g22baa635cc9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8a1700b9f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8a1700b9f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df29b9fb2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df29b9fb2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9893088cf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9893088cf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5beb2bd227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5beb2bd227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715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8083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305d12f4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f305d12f4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5beb2bd2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5beb2bd2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Согласно этому примеру, робот может находиться в одном из двух состояний: с высоким зарядом аккумулятора или с низким зарядом аккумулятора. Робот может выбрать одно из двух действий: искать (поиск мусора) или ждать (простаивать, пока мусор не появится сам по себе). Если робот выберет действие "искать", он может найти мусор (и получить большую награду), но затем потеряет заряд батареи. Если робот выберет действие "ждать", он может случайно найти мусор (и получить меньшую награду), но сохранит заряд батареи. Если заряд батареи становится слишком низким, робот может выбрать действие "перезарядка", которое переводит его в состояние с высоким зарядом аккумулятора, но за это не предоставляется награда.</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 МППР, состояния, действия, переходы между состояниями и награды все моделируются как стохастические процессы. Математический формализм МППР удобен для описания многих видов задач, таких как управление роботом по переработке.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Каждое состояние робота и его действия соответствуют "состоянию" и "действию" в МППР. Вероятности перехода и награды, ассоциированные с каждым действием в каждом состоянии, представляют "динамику" МППР. Цель робота - выбрать стратегию, которая максимизирует общую награду в долгосрочной перспективе, что соответствует цели в МППР.</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этот пример служит хорошей иллюстрацией концепции МППР, а также важности определения подходящей стратегии для максимизации долгосрочной награды.</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Важнейшей особенностью MDP является свойство Маркова, которое гласит, что вероятность перехода в какое-либо конкретное состояние зависит исключительно от текущего состояния и принятого решения, а не от последовательности событий, которые ему предшествовали. Это свойство значительно упрощает анализ и расчет оптимальной политики.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Роль в истории обучения с подкреплением</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Структура Марковского процесса принятия решений является фундаментальной в истории и развитии обучения с подкреплением (RL). В 1980-х годах исследователи Ричард Саттон и Эндрю Барто формализовали RL в рамках MDP, создав прочную теоретическую основу для RL.</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MDP обеспечивают четкий и формальный способ описания среды для RL. Цель агента RL — изучить оптимальную политику, т. е. набор действий, выполнение которых максимизирует ожидаемое совокупное вознаграждение в среде MDP.</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Почти все проблемы RL можно описать с помощью MDP-фреймворка, будь то обучение компьютера игре в шахматы, обучение робота прохождению полосы препятствий или оптимизация рекламных стратегий в цифровом маркетинге.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Марковский процесс принятия решений играет центральную роль в области обучения с подкреплением, обеспечивая формальную основу для моделирования сред, формулирования задач обучения и разработки алгоритмов обучения.</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5228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5beb2bd2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5beb2bd2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Согласно этому примеру, робот может находиться в одном из двух состояний: с высоким зарядом аккумулятора или с низким зарядом аккумулятора. Робот может выбрать одно из двух действий: искать (поиск мусора) или ждать (простаивать, пока мусор не появится сам по себе). Если робот выберет действие "искать", он может найти мусор (и получить большую награду), но затем потеряет заряд батареи. Если робот выберет действие "ждать", он может случайно найти мусор (и получить меньшую награду), но сохранит заряд батареи. Если заряд батареи становится слишком низким, робот может выбрать действие "перезарядка", которое переводит его в состояние с высоким зарядом аккумулятора, но за это не предоставляется награда.</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 МППР, состояния, действия, переходы между состояниями и награды все моделируются как стохастические процессы. Математический формализм МППР удобен для описания многих видов задач, таких как управление роботом по переработке.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Каждое состояние робота и его действия соответствуют "состоянию" и "действию" в МППР. Вероятности перехода и награды, ассоциированные с каждым действием в каждом состоянии, представляют "динамику" МППР. Цель робота - выбрать стратегию, которая максимизирует общую награду в долгосрочной перспективе, что соответствует цели в МППР.</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этот пример служит хорошей иллюстрацией концепции МППР, а также важности определения подходящей стратегии для максимизации долгосрочной награды.</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Важнейшей особенностью MDP является свойство Маркова, которое гласит, что вероятность перехода в какое-либо конкретное состояние зависит исключительно от текущего состояния и принятого решения, а не от последовательности событий, которые ему предшествовали. Это свойство значительно упрощает анализ и расчет оптимальной политики.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Роль в истории обучения с подкреплением</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Структура Марковского процесса принятия решений является фундаментальной в истории и развитии обучения с подкреплением (RL). В 1980-х годах исследователи Ричард Саттон и Эндрю Барто формализовали RL в рамках MDP, создав прочную теоретическую основу для RL.</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MDP обеспечивают четкий и формальный способ описания среды для RL. Цель агента RL — изучить оптимальную политику, т. е. набор действий, выполнение которых максимизирует ожидаемое совокупное вознаграждение в среде MDP.</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Почти все проблемы RL можно описать с помощью MDP-фреймворка, будь то обучение компьютера игре в шахматы, обучение робота прохождению полосы препятствий или оптимизация рекламных стратегий в цифровом маркетинге.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Марковский процесс принятия решений играет центральную роль в области обучения с подкреплением, обеспечивая формальную основу для моделирования сред, формулирования задач обучения и разработки алгоритмов обучения.</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7190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5beb2bd2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5beb2bd2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a:t>Согласно этому примеру, робот может находиться в одном из двух состояний: с высоким зарядом аккумулятора или с низким зарядом аккумулятора. Робот может выбрать одно из двух действий: искать (поиск мусора) или ждать (простаивать, пока мусор не появится сам по себе). Если робот выберет действие "искать", он может найти мусор (и получить большую награду), но затем потеряет заряд батареи. Если робот выберет действие "ждать", он может случайно найти мусор (и получить меньшую награду), но сохранит заряд батареи. Если заряд батареи становится слишком низким, робот может выбрать действие "перезарядка", которое переводит его в состояние с высоким зарядом аккумулятора, но за это не предоставляется награда.</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 МППР, состояния, действия, переходы между состояниями и награды все моделируются как стохастические процессы. Математический формализм МППР удобен для описания многих видов задач, таких как управление роботом по переработке.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Каждое состояние робота и его действия соответствуют "состоянию" и "действию" в МППР. Вероятности перехода и награды, ассоциированные с каждым действием в каждом состоянии, представляют "динамику" МППР. Цель робота - выбрать стратегию, которая максимизирует общую награду в долгосрочной перспективе, что соответствует цели в МППР.</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этот пример служит хорошей иллюстрацией концепции МППР, а также важности определения подходящей стратегии для максимизации долгосрочной награды.</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Важнейшей особенностью MDP является свойство Маркова, которое гласит, что вероятность перехода в какое-либо конкретное состояние зависит исключительно от текущего состояния и принятого решения, а не от последовательности событий, которые ему предшествовали. Это свойство значительно упрощает анализ и расчет оптимальной политики.</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Роль в истории обучения с подкреплением</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Структура Марковского процесса принятия решений является фундаментальной в истории и развитии обучения с подкреплением (RL). В 1980-х годах исследователи Ричард Саттон и Эндрю Барто формализовали RL в рамках MDP, создав прочную теоретическую основу для RL.</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MDP обеспечивают четкий и формальный способ описания среды для RL. Цель агента RL — изучить оптимальную политику, т. е. набор действий, выполнение которых максимизирует ожидаемое совокупное вознаграждение в среде MDP.</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Почти все проблемы RL можно описать с помощью MDP-фреймворка, будь то обучение компьютера игре в шахматы, обучение робота прохождению полосы препятствий или оптимизация рекламных стратегий в цифровом маркетинге.</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ru"/>
              <a:t>Таким образом, Марковский процесс принятия решений играет центральную роль в области обучения с подкреплением, обеспечивая формальную основу для моделирования сред, формулирования задач обучения и разработки алгоритмов обучения.</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8983883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5beb2bd227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5beb2bd227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921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5868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9594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5725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054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eaee39f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eaee39f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711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362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de823becd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de823becd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2792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3049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256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f29b9fb2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f29b9fb2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7068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96532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4536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f29b9fb2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f29b9fb2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14884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df29b9fb2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df29b9fb2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8a1700b9ff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8a1700b9ff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e3a707456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e3a707456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de823becd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de823becd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8a1700b9ff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8a1700b9ff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48060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e3a7074569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e3a707456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f305d12f47_1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f305d12f47_1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deaee39f1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deaee39f1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2baa635cc9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g22baa635cc9_0_4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15cf945bb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15cf945bb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https://otus.ru/</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6910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1299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699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2a331324f2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400">
              <a:latin typeface="Roboto"/>
              <a:ea typeface="Roboto"/>
              <a:cs typeface="Roboto"/>
              <a:sym typeface="Roboto"/>
            </a:endParaRPr>
          </a:p>
          <a:p>
            <a:pPr marL="0" lvl="0" indent="0" algn="l" rtl="0">
              <a:lnSpc>
                <a:spcPct val="150000"/>
              </a:lnSpc>
              <a:spcBef>
                <a:spcPts val="0"/>
              </a:spcBef>
              <a:spcAft>
                <a:spcPts val="0"/>
              </a:spcAft>
              <a:buNone/>
            </a:pPr>
            <a:endParaRPr sz="1400">
              <a:latin typeface="Roboto"/>
              <a:ea typeface="Roboto"/>
              <a:cs typeface="Roboto"/>
              <a:sym typeface="Roboto"/>
            </a:endParaRPr>
          </a:p>
          <a:p>
            <a:pPr marL="0" lvl="0" indent="0" algn="l" rtl="0">
              <a:lnSpc>
                <a:spcPct val="150000"/>
              </a:lnSpc>
              <a:spcBef>
                <a:spcPts val="0"/>
              </a:spcBef>
              <a:spcAft>
                <a:spcPts val="0"/>
              </a:spcAft>
              <a:buNone/>
            </a:pPr>
            <a:endParaRPr sz="100">
              <a:solidFill>
                <a:schemeClr val="dk2"/>
              </a:solidFill>
              <a:latin typeface="Roboto"/>
              <a:ea typeface="Roboto"/>
              <a:cs typeface="Roboto"/>
              <a:sym typeface="Roboto"/>
            </a:endParaRPr>
          </a:p>
        </p:txBody>
      </p:sp>
      <p:sp>
        <p:nvSpPr>
          <p:cNvPr id="294" name="Google Shape;294;g22a331324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52293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eaee39f1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eaee39f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77725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df6222e6a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df6222e6a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df29b9fb24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df29b9fb24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df6222e6a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df6222e6a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3a707456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3a707456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de823becd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de823becd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305d12f47_1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305d12f47_1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2baa635cc9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2baa635cc9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sz="1400">
                <a:solidFill>
                  <a:schemeClr val="dk1"/>
                </a:solidFill>
              </a:rPr>
              <a:t>Давайте поближе познакомимся с ОТУС.</a:t>
            </a:r>
            <a:endParaRPr sz="1400">
              <a:solidFill>
                <a:schemeClr val="dk1"/>
              </a:solidFill>
              <a:highlight>
                <a:srgbClr val="FFFF00"/>
              </a:highlight>
            </a:endParaRPr>
          </a:p>
          <a:p>
            <a:pPr marL="0" lvl="0" indent="0" algn="l" rtl="0">
              <a:lnSpc>
                <a:spcPct val="115000"/>
              </a:lnSpc>
              <a:spcBef>
                <a:spcPts val="0"/>
              </a:spcBef>
              <a:spcAft>
                <a:spcPts val="0"/>
              </a:spcAft>
              <a:buClr>
                <a:schemeClr val="dk1"/>
              </a:buClr>
              <a:buSzPts val="1100"/>
              <a:buFont typeface="Arial"/>
              <a:buNone/>
            </a:pPr>
            <a:r>
              <a:rPr lang="ru" sz="1400">
                <a:solidFill>
                  <a:schemeClr val="dk1"/>
                </a:solidFill>
              </a:rPr>
              <a:t>ОТУС задумывался как компания, которая позволяет обучаться у опытных специалистов высокого уровня в различных областях IT, каждого из которых мы обучаем, как эффективно преподавать.</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 sz="1400">
                <a:solidFill>
                  <a:schemeClr val="dk1"/>
                </a:solidFill>
              </a:rPr>
              <a:t>Мы сторонники обучения у практиков, а не теоретиков, поэтому все наши преподаватели являются действующими специалистами, что позволяет им постоянно быть в курсе лучших решений и оперативно дополнять программу необходимыми изменениями.</a:t>
            </a:r>
            <a:endParaRPr sz="1400">
              <a:solidFill>
                <a:schemeClr val="dk1"/>
              </a:solidFill>
            </a:endParaRPr>
          </a:p>
          <a:p>
            <a:pPr marL="0" lvl="0" indent="0" algn="l" rtl="0">
              <a:lnSpc>
                <a:spcPct val="115000"/>
              </a:lnSpc>
              <a:spcBef>
                <a:spcPts val="0"/>
              </a:spcBef>
              <a:spcAft>
                <a:spcPts val="1000"/>
              </a:spcAft>
              <a:buClr>
                <a:schemeClr val="dk1"/>
              </a:buClr>
              <a:buSzPts val="1100"/>
              <a:buFont typeface="Arial"/>
              <a:buNone/>
            </a:pPr>
            <a:r>
              <a:rPr lang="ru" sz="1400">
                <a:solidFill>
                  <a:schemeClr val="dk1"/>
                </a:solidFill>
              </a:rPr>
              <a:t>Изначально мы создавали курсы для повышения квалификации действующих специалистов в области IT, но стали получать множество запросов на обучение с нуля, поэтому сейчас мы даем возможность любому замотивированному человеку освоить специальность в области IT.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f305d12f47_1_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1400">
                <a:solidFill>
                  <a:schemeClr val="dk1"/>
                </a:solidFill>
              </a:rPr>
              <a:t>В связи с тем, что OTUS имеет образовательную лицензию, поэтому наши курсы являются программами повышения квалификации и профессиональной переподготовки. </a:t>
            </a:r>
            <a:endParaRPr sz="1400">
              <a:solidFill>
                <a:schemeClr val="dk1"/>
              </a:solidFill>
            </a:endParaRPr>
          </a:p>
          <a:p>
            <a:pPr marL="0" lvl="0" indent="0" algn="l" rtl="0">
              <a:spcBef>
                <a:spcPts val="0"/>
              </a:spcBef>
              <a:spcAft>
                <a:spcPts val="0"/>
              </a:spcAft>
              <a:buNone/>
            </a:pPr>
            <a:r>
              <a:rPr lang="ru" sz="1400"/>
              <a:t>Программы курсов в OTUS разрабатываются на основе того, что требуется на данный момент на кадровом рынке в топовые компании. </a:t>
            </a:r>
            <a:endParaRPr/>
          </a:p>
        </p:txBody>
      </p:sp>
      <p:sp>
        <p:nvSpPr>
          <p:cNvPr id="339" name="Google Shape;339;gf305d12f47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l="99" r="99"/>
          <a:stretch/>
        </p:blipFill>
        <p:spPr>
          <a:xfrm>
            <a:off x="-17928" y="-10075"/>
            <a:ext cx="9161923" cy="5163650"/>
          </a:xfrm>
          <a:prstGeom prst="rect">
            <a:avLst/>
          </a:prstGeom>
          <a:noFill/>
          <a:ln>
            <a:noFill/>
          </a:ln>
        </p:spPr>
      </p:pic>
      <p:sp>
        <p:nvSpPr>
          <p:cNvPr id="11" name="Google Shape;11;p2"/>
          <p:cNvSpPr txBox="1">
            <a:spLocks noGrp="1"/>
          </p:cNvSpPr>
          <p:nvPr>
            <p:ph type="subTitle" idx="1"/>
          </p:nvPr>
        </p:nvSpPr>
        <p:spPr>
          <a:xfrm>
            <a:off x="944650" y="4350425"/>
            <a:ext cx="77103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sz="1800" b="1">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title"/>
          </p:nvPr>
        </p:nvSpPr>
        <p:spPr>
          <a:xfrm>
            <a:off x="944650" y="1769194"/>
            <a:ext cx="8183100" cy="21888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lt1"/>
              </a:buClr>
              <a:buSzPts val="5600"/>
              <a:buNone/>
              <a:defRPr sz="5600">
                <a:solidFill>
                  <a:schemeClr val="lt1"/>
                </a:solidFill>
              </a:defRPr>
            </a:lvl1pPr>
            <a:lvl2pPr lvl="1" rtl="0">
              <a:lnSpc>
                <a:spcPct val="90000"/>
              </a:lnSpc>
              <a:spcBef>
                <a:spcPts val="0"/>
              </a:spcBef>
              <a:spcAft>
                <a:spcPts val="0"/>
              </a:spcAft>
              <a:buSzPts val="6000"/>
              <a:buNone/>
              <a:defRPr sz="6000"/>
            </a:lvl2pPr>
            <a:lvl3pPr lvl="2" rtl="0">
              <a:lnSpc>
                <a:spcPct val="90000"/>
              </a:lnSpc>
              <a:spcBef>
                <a:spcPts val="0"/>
              </a:spcBef>
              <a:spcAft>
                <a:spcPts val="0"/>
              </a:spcAft>
              <a:buSzPts val="6000"/>
              <a:buNone/>
              <a:defRPr sz="6000"/>
            </a:lvl3pPr>
            <a:lvl4pPr lvl="3" rtl="0">
              <a:lnSpc>
                <a:spcPct val="90000"/>
              </a:lnSpc>
              <a:spcBef>
                <a:spcPts val="0"/>
              </a:spcBef>
              <a:spcAft>
                <a:spcPts val="0"/>
              </a:spcAft>
              <a:buSzPts val="6000"/>
              <a:buNone/>
              <a:defRPr sz="6000"/>
            </a:lvl4pPr>
            <a:lvl5pPr lvl="4" rtl="0">
              <a:lnSpc>
                <a:spcPct val="90000"/>
              </a:lnSpc>
              <a:spcBef>
                <a:spcPts val="0"/>
              </a:spcBef>
              <a:spcAft>
                <a:spcPts val="0"/>
              </a:spcAft>
              <a:buSzPts val="6000"/>
              <a:buNone/>
              <a:defRPr sz="6000"/>
            </a:lvl5pPr>
            <a:lvl6pPr lvl="5" rtl="0">
              <a:lnSpc>
                <a:spcPct val="90000"/>
              </a:lnSpc>
              <a:spcBef>
                <a:spcPts val="0"/>
              </a:spcBef>
              <a:spcAft>
                <a:spcPts val="0"/>
              </a:spcAft>
              <a:buSzPts val="6000"/>
              <a:buNone/>
              <a:defRPr sz="6000"/>
            </a:lvl6pPr>
            <a:lvl7pPr lvl="6" rtl="0">
              <a:lnSpc>
                <a:spcPct val="90000"/>
              </a:lnSpc>
              <a:spcBef>
                <a:spcPts val="0"/>
              </a:spcBef>
              <a:spcAft>
                <a:spcPts val="0"/>
              </a:spcAft>
              <a:buSzPts val="6000"/>
              <a:buNone/>
              <a:defRPr sz="6000"/>
            </a:lvl7pPr>
            <a:lvl8pPr lvl="7" rtl="0">
              <a:lnSpc>
                <a:spcPct val="90000"/>
              </a:lnSpc>
              <a:spcBef>
                <a:spcPts val="0"/>
              </a:spcBef>
              <a:spcAft>
                <a:spcPts val="0"/>
              </a:spcAft>
              <a:buSzPts val="6000"/>
              <a:buNone/>
              <a:defRPr sz="6000"/>
            </a:lvl8pPr>
            <a:lvl9pPr lvl="8" rtl="0">
              <a:lnSpc>
                <a:spcPct val="90000"/>
              </a:lnSpc>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Ваш макет 1">
  <p:cSld name="CUSTOM_5">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500550" y="2545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ТИТУЛЬНЫЙ" type="title">
  <p:cSld name="TITLE">
    <p:bg>
      <p:bgPr>
        <a:blipFill>
          <a:blip r:embed="rId2">
            <a:alphaModFix/>
          </a:blip>
          <a:stretch>
            <a:fillRect/>
          </a:stretch>
        </a:blipFill>
        <a:effectLst/>
      </p:bgPr>
    </p:bg>
    <p:spTree>
      <p:nvGrpSpPr>
        <p:cNvPr id="1" name="Shape 191"/>
        <p:cNvGrpSpPr/>
        <p:nvPr/>
      </p:nvGrpSpPr>
      <p:grpSpPr>
        <a:xfrm>
          <a:off x="0" y="0"/>
          <a:ext cx="0" cy="0"/>
          <a:chOff x="0" y="0"/>
          <a:chExt cx="0" cy="0"/>
        </a:xfrm>
      </p:grpSpPr>
      <p:pic>
        <p:nvPicPr>
          <p:cNvPr id="192" name="Google Shape;192;p47"/>
          <p:cNvPicPr preferRelativeResize="0"/>
          <p:nvPr/>
        </p:nvPicPr>
        <p:blipFill rotWithShape="1">
          <a:blip r:embed="rId2">
            <a:alphaModFix/>
          </a:blip>
          <a:srcRect l="99" r="99"/>
          <a:stretch/>
        </p:blipFill>
        <p:spPr>
          <a:xfrm>
            <a:off x="-17925" y="-10075"/>
            <a:ext cx="9194726" cy="5182151"/>
          </a:xfrm>
          <a:prstGeom prst="rect">
            <a:avLst/>
          </a:prstGeom>
          <a:noFill/>
          <a:ln>
            <a:noFill/>
          </a:ln>
        </p:spPr>
      </p:pic>
      <p:sp>
        <p:nvSpPr>
          <p:cNvPr id="193" name="Google Shape;193;p47"/>
          <p:cNvSpPr txBox="1">
            <a:spLocks noGrp="1"/>
          </p:cNvSpPr>
          <p:nvPr>
            <p:ph type="subTitle" idx="1"/>
          </p:nvPr>
        </p:nvSpPr>
        <p:spPr>
          <a:xfrm>
            <a:off x="944650" y="4350425"/>
            <a:ext cx="8293200" cy="480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sz="1800" b="1">
                <a:solidFill>
                  <a:schemeClr val="l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94" name="Google Shape;194;p47"/>
          <p:cNvSpPr txBox="1">
            <a:spLocks noGrp="1"/>
          </p:cNvSpPr>
          <p:nvPr>
            <p:ph type="title"/>
          </p:nvPr>
        </p:nvSpPr>
        <p:spPr>
          <a:xfrm>
            <a:off x="944650" y="1769200"/>
            <a:ext cx="7379700" cy="23754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lt1"/>
              </a:buClr>
              <a:buSzPts val="5600"/>
              <a:buNone/>
              <a:defRPr sz="5600">
                <a:solidFill>
                  <a:schemeClr val="lt1"/>
                </a:solidFill>
              </a:defRPr>
            </a:lvl1pPr>
            <a:lvl2pPr lvl="1" rtl="0">
              <a:lnSpc>
                <a:spcPct val="90000"/>
              </a:lnSpc>
              <a:spcBef>
                <a:spcPts val="0"/>
              </a:spcBef>
              <a:spcAft>
                <a:spcPts val="0"/>
              </a:spcAft>
              <a:buSzPts val="6000"/>
              <a:buNone/>
              <a:defRPr sz="6000"/>
            </a:lvl2pPr>
            <a:lvl3pPr lvl="2" rtl="0">
              <a:lnSpc>
                <a:spcPct val="90000"/>
              </a:lnSpc>
              <a:spcBef>
                <a:spcPts val="0"/>
              </a:spcBef>
              <a:spcAft>
                <a:spcPts val="0"/>
              </a:spcAft>
              <a:buSzPts val="6000"/>
              <a:buNone/>
              <a:defRPr sz="6000"/>
            </a:lvl3pPr>
            <a:lvl4pPr lvl="3" rtl="0">
              <a:lnSpc>
                <a:spcPct val="90000"/>
              </a:lnSpc>
              <a:spcBef>
                <a:spcPts val="0"/>
              </a:spcBef>
              <a:spcAft>
                <a:spcPts val="0"/>
              </a:spcAft>
              <a:buSzPts val="6000"/>
              <a:buNone/>
              <a:defRPr sz="6000"/>
            </a:lvl4pPr>
            <a:lvl5pPr lvl="4" rtl="0">
              <a:lnSpc>
                <a:spcPct val="90000"/>
              </a:lnSpc>
              <a:spcBef>
                <a:spcPts val="0"/>
              </a:spcBef>
              <a:spcAft>
                <a:spcPts val="0"/>
              </a:spcAft>
              <a:buSzPts val="6000"/>
              <a:buNone/>
              <a:defRPr sz="6000"/>
            </a:lvl5pPr>
            <a:lvl6pPr lvl="5" rtl="0">
              <a:lnSpc>
                <a:spcPct val="90000"/>
              </a:lnSpc>
              <a:spcBef>
                <a:spcPts val="0"/>
              </a:spcBef>
              <a:spcAft>
                <a:spcPts val="0"/>
              </a:spcAft>
              <a:buSzPts val="6000"/>
              <a:buNone/>
              <a:defRPr sz="6000"/>
            </a:lvl6pPr>
            <a:lvl7pPr lvl="6" rtl="0">
              <a:lnSpc>
                <a:spcPct val="90000"/>
              </a:lnSpc>
              <a:spcBef>
                <a:spcPts val="0"/>
              </a:spcBef>
              <a:spcAft>
                <a:spcPts val="0"/>
              </a:spcAft>
              <a:buSzPts val="6000"/>
              <a:buNone/>
              <a:defRPr sz="6000"/>
            </a:lvl7pPr>
            <a:lvl8pPr lvl="7" rtl="0">
              <a:lnSpc>
                <a:spcPct val="90000"/>
              </a:lnSpc>
              <a:spcBef>
                <a:spcPts val="0"/>
              </a:spcBef>
              <a:spcAft>
                <a:spcPts val="0"/>
              </a:spcAft>
              <a:buSzPts val="6000"/>
              <a:buNone/>
              <a:defRPr sz="6000"/>
            </a:lvl8pPr>
            <a:lvl9pPr lvl="8" rtl="0">
              <a:lnSpc>
                <a:spcPct val="90000"/>
              </a:lnSpc>
              <a:spcBef>
                <a:spcPts val="0"/>
              </a:spcBef>
              <a:spcAft>
                <a:spcPts val="0"/>
              </a:spcAft>
              <a:buSzPts val="6000"/>
              <a:buNone/>
              <a:defRPr sz="6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Белый слайд + заголовок" type="secHead">
  <p:cSld name="SECTION_HEADER">
    <p:spTree>
      <p:nvGrpSpPr>
        <p:cNvPr id="1" name="Shape 195"/>
        <p:cNvGrpSpPr/>
        <p:nvPr/>
      </p:nvGrpSpPr>
      <p:grpSpPr>
        <a:xfrm>
          <a:off x="0" y="0"/>
          <a:ext cx="0" cy="0"/>
          <a:chOff x="0" y="0"/>
          <a:chExt cx="0" cy="0"/>
        </a:xfrm>
      </p:grpSpPr>
      <p:sp>
        <p:nvSpPr>
          <p:cNvPr id="196" name="Google Shape;196;p48"/>
          <p:cNvSpPr txBox="1">
            <a:spLocks noGrp="1"/>
          </p:cNvSpPr>
          <p:nvPr>
            <p:ph type="title"/>
          </p:nvPr>
        </p:nvSpPr>
        <p:spPr>
          <a:xfrm>
            <a:off x="500550" y="1784775"/>
            <a:ext cx="7935300" cy="1145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7" name="Google Shape;197;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Ваш макет 1">
  <p:cSld name="CUSTOM_5">
    <p:spTree>
      <p:nvGrpSpPr>
        <p:cNvPr id="1" name="Shape 198"/>
        <p:cNvGrpSpPr/>
        <p:nvPr/>
      </p:nvGrpSpPr>
      <p:grpSpPr>
        <a:xfrm>
          <a:off x="0" y="0"/>
          <a:ext cx="0" cy="0"/>
          <a:chOff x="0" y="0"/>
          <a:chExt cx="0" cy="0"/>
        </a:xfrm>
      </p:grpSpPr>
      <p:sp>
        <p:nvSpPr>
          <p:cNvPr id="199" name="Google Shape;199;p4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0"/>
        <p:cNvGrpSpPr/>
        <p:nvPr/>
      </p:nvGrpSpPr>
      <p:grpSpPr>
        <a:xfrm>
          <a:off x="0" y="0"/>
          <a:ext cx="0" cy="0"/>
          <a:chOff x="0" y="0"/>
          <a:chExt cx="0" cy="0"/>
        </a:xfrm>
      </p:grpSpPr>
      <p:sp>
        <p:nvSpPr>
          <p:cNvPr id="201" name="Google Shape;201;p5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2" name="Google Shape;202;p50"/>
          <p:cNvSpPr txBox="1">
            <a:spLocks noGrp="1"/>
          </p:cNvSpPr>
          <p:nvPr>
            <p:ph type="body" idx="1"/>
          </p:nvPr>
        </p:nvSpPr>
        <p:spPr>
          <a:xfrm>
            <a:off x="500550" y="1426469"/>
            <a:ext cx="8520600" cy="3416400"/>
          </a:xfrm>
          <a:prstGeom prst="rect">
            <a:avLst/>
          </a:prstGeom>
        </p:spPr>
        <p:txBody>
          <a:bodyPr spcFirstLastPara="1" wrap="square" lIns="91425" tIns="91425" rIns="91425" bIns="91425" anchor="t" anchorCtr="0">
            <a:normAutofit/>
          </a:bodyPr>
          <a:lstStyle>
            <a:lvl1pPr marL="457200" lvl="0" indent="-323850" rtl="0">
              <a:lnSpc>
                <a:spcPct val="120000"/>
              </a:lnSpc>
              <a:spcBef>
                <a:spcPts val="300"/>
              </a:spcBef>
              <a:spcAft>
                <a:spcPts val="0"/>
              </a:spcAft>
              <a:buSzPts val="1500"/>
              <a:buChar char="●"/>
              <a:defRPr sz="1500"/>
            </a:lvl1pPr>
            <a:lvl2pPr marL="914400" lvl="1" indent="-311150" rtl="0">
              <a:lnSpc>
                <a:spcPct val="120000"/>
              </a:lnSpc>
              <a:spcBef>
                <a:spcPts val="300"/>
              </a:spcBef>
              <a:spcAft>
                <a:spcPts val="0"/>
              </a:spcAft>
              <a:buSzPts val="1300"/>
              <a:buChar char="○"/>
              <a:defRPr sz="1300"/>
            </a:lvl2pPr>
            <a:lvl3pPr marL="1371600" lvl="2" indent="-311150" rtl="0">
              <a:lnSpc>
                <a:spcPct val="120000"/>
              </a:lnSpc>
              <a:spcBef>
                <a:spcPts val="300"/>
              </a:spcBef>
              <a:spcAft>
                <a:spcPts val="0"/>
              </a:spcAft>
              <a:buSzPts val="1300"/>
              <a:buChar char="■"/>
              <a:defRPr sz="1300"/>
            </a:lvl3pPr>
            <a:lvl4pPr marL="1828800" lvl="3" indent="-311150" rtl="0">
              <a:lnSpc>
                <a:spcPct val="120000"/>
              </a:lnSpc>
              <a:spcBef>
                <a:spcPts val="300"/>
              </a:spcBef>
              <a:spcAft>
                <a:spcPts val="0"/>
              </a:spcAft>
              <a:buSzPts val="1300"/>
              <a:buChar char="●"/>
              <a:defRPr sz="1300"/>
            </a:lvl4pPr>
            <a:lvl5pPr marL="2286000" lvl="4" indent="-311150" rtl="0">
              <a:lnSpc>
                <a:spcPct val="120000"/>
              </a:lnSpc>
              <a:spcBef>
                <a:spcPts val="0"/>
              </a:spcBef>
              <a:spcAft>
                <a:spcPts val="0"/>
              </a:spcAft>
              <a:buSzPts val="1300"/>
              <a:buChar char="○"/>
              <a:defRPr sz="1300"/>
            </a:lvl5pPr>
            <a:lvl6pPr marL="2743200" lvl="5" indent="-311150" rtl="0">
              <a:lnSpc>
                <a:spcPct val="120000"/>
              </a:lnSpc>
              <a:spcBef>
                <a:spcPts val="300"/>
              </a:spcBef>
              <a:spcAft>
                <a:spcPts val="0"/>
              </a:spcAft>
              <a:buSzPts val="1300"/>
              <a:buChar char="■"/>
              <a:defRPr sz="1300"/>
            </a:lvl6pPr>
            <a:lvl7pPr marL="3200400" lvl="6" indent="-311150" rtl="0">
              <a:lnSpc>
                <a:spcPct val="120000"/>
              </a:lnSpc>
              <a:spcBef>
                <a:spcPts val="300"/>
              </a:spcBef>
              <a:spcAft>
                <a:spcPts val="0"/>
              </a:spcAft>
              <a:buSzPts val="1300"/>
              <a:buChar char="●"/>
              <a:defRPr sz="1300"/>
            </a:lvl7pPr>
            <a:lvl8pPr marL="3657600" lvl="7" indent="-311150" rtl="0">
              <a:lnSpc>
                <a:spcPct val="120000"/>
              </a:lnSpc>
              <a:spcBef>
                <a:spcPts val="300"/>
              </a:spcBef>
              <a:spcAft>
                <a:spcPts val="0"/>
              </a:spcAft>
              <a:buSzPts val="1300"/>
              <a:buChar char="○"/>
              <a:defRPr sz="1300"/>
            </a:lvl8pPr>
            <a:lvl9pPr marL="4114800" lvl="8" indent="-311150" rtl="0">
              <a:lnSpc>
                <a:spcPct val="120000"/>
              </a:lnSpc>
              <a:spcBef>
                <a:spcPts val="300"/>
              </a:spcBef>
              <a:spcAft>
                <a:spcPts val="0"/>
              </a:spcAft>
              <a:buSzPts val="1300"/>
              <a:buChar char="■"/>
              <a:defRPr sz="1300"/>
            </a:lvl9pPr>
          </a:lstStyle>
          <a:p>
            <a:endParaRPr/>
          </a:p>
        </p:txBody>
      </p:sp>
      <p:sp>
        <p:nvSpPr>
          <p:cNvPr id="203" name="Google Shape;203;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Тема вебинара" type="twoColTx">
  <p:cSld name="TITLE_AND_TWO_COLUMNS">
    <p:spTree>
      <p:nvGrpSpPr>
        <p:cNvPr id="1" name="Shape 204"/>
        <p:cNvGrpSpPr/>
        <p:nvPr/>
      </p:nvGrpSpPr>
      <p:grpSpPr>
        <a:xfrm>
          <a:off x="0" y="0"/>
          <a:ext cx="0" cy="0"/>
          <a:chOff x="0" y="0"/>
          <a:chExt cx="0" cy="0"/>
        </a:xfrm>
      </p:grpSpPr>
      <p:sp>
        <p:nvSpPr>
          <p:cNvPr id="205" name="Google Shape;205;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206" name="Google Shape;206;p51"/>
          <p:cNvSpPr txBox="1">
            <a:spLocks noGrp="1"/>
          </p:cNvSpPr>
          <p:nvPr>
            <p:ph type="title"/>
          </p:nvPr>
        </p:nvSpPr>
        <p:spPr>
          <a:xfrm>
            <a:off x="500550" y="821213"/>
            <a:ext cx="8520600" cy="198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7" name="Google Shape;207;p51"/>
          <p:cNvSpPr txBox="1">
            <a:spLocks noGrp="1"/>
          </p:cNvSpPr>
          <p:nvPr>
            <p:ph type="subTitle" idx="1"/>
          </p:nvPr>
        </p:nvSpPr>
        <p:spPr>
          <a:xfrm>
            <a:off x="500550" y="457313"/>
            <a:ext cx="77967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9900"/>
              </a:buClr>
              <a:buSzPts val="1500"/>
              <a:buNone/>
              <a:defRPr sz="1500">
                <a:solidFill>
                  <a:srgbClr val="FF9900"/>
                </a:solidFill>
              </a:defRPr>
            </a:lvl1pPr>
            <a:lvl2pPr lvl="1" rtl="0">
              <a:lnSpc>
                <a:spcPct val="100000"/>
              </a:lnSpc>
              <a:spcBef>
                <a:spcPts val="0"/>
              </a:spcBef>
              <a:spcAft>
                <a:spcPts val="0"/>
              </a:spcAft>
              <a:buClr>
                <a:srgbClr val="013D85"/>
              </a:buClr>
              <a:buSzPts val="2300"/>
              <a:buNone/>
              <a:defRPr sz="2300">
                <a:solidFill>
                  <a:srgbClr val="013D85"/>
                </a:solidFill>
              </a:defRPr>
            </a:lvl2pPr>
            <a:lvl3pPr lvl="2" rtl="0">
              <a:lnSpc>
                <a:spcPct val="100000"/>
              </a:lnSpc>
              <a:spcBef>
                <a:spcPts val="0"/>
              </a:spcBef>
              <a:spcAft>
                <a:spcPts val="0"/>
              </a:spcAft>
              <a:buClr>
                <a:srgbClr val="013D85"/>
              </a:buClr>
              <a:buSzPts val="2300"/>
              <a:buNone/>
              <a:defRPr sz="2300">
                <a:solidFill>
                  <a:srgbClr val="013D85"/>
                </a:solidFill>
              </a:defRPr>
            </a:lvl3pPr>
            <a:lvl4pPr lvl="3" rtl="0">
              <a:lnSpc>
                <a:spcPct val="100000"/>
              </a:lnSpc>
              <a:spcBef>
                <a:spcPts val="0"/>
              </a:spcBef>
              <a:spcAft>
                <a:spcPts val="0"/>
              </a:spcAft>
              <a:buClr>
                <a:srgbClr val="013D85"/>
              </a:buClr>
              <a:buSzPts val="2300"/>
              <a:buNone/>
              <a:defRPr sz="2300">
                <a:solidFill>
                  <a:srgbClr val="013D85"/>
                </a:solidFill>
              </a:defRPr>
            </a:lvl4pPr>
            <a:lvl5pPr lvl="4" rtl="0">
              <a:lnSpc>
                <a:spcPct val="100000"/>
              </a:lnSpc>
              <a:spcBef>
                <a:spcPts val="0"/>
              </a:spcBef>
              <a:spcAft>
                <a:spcPts val="0"/>
              </a:spcAft>
              <a:buClr>
                <a:srgbClr val="013D85"/>
              </a:buClr>
              <a:buSzPts val="2300"/>
              <a:buNone/>
              <a:defRPr sz="2300">
                <a:solidFill>
                  <a:srgbClr val="013D85"/>
                </a:solidFill>
              </a:defRPr>
            </a:lvl5pPr>
            <a:lvl6pPr lvl="5" rtl="0">
              <a:lnSpc>
                <a:spcPct val="100000"/>
              </a:lnSpc>
              <a:spcBef>
                <a:spcPts val="0"/>
              </a:spcBef>
              <a:spcAft>
                <a:spcPts val="0"/>
              </a:spcAft>
              <a:buClr>
                <a:srgbClr val="013D85"/>
              </a:buClr>
              <a:buSzPts val="2300"/>
              <a:buNone/>
              <a:defRPr sz="2300">
                <a:solidFill>
                  <a:srgbClr val="013D85"/>
                </a:solidFill>
              </a:defRPr>
            </a:lvl6pPr>
            <a:lvl7pPr lvl="6" rtl="0">
              <a:lnSpc>
                <a:spcPct val="100000"/>
              </a:lnSpc>
              <a:spcBef>
                <a:spcPts val="0"/>
              </a:spcBef>
              <a:spcAft>
                <a:spcPts val="0"/>
              </a:spcAft>
              <a:buClr>
                <a:srgbClr val="013D85"/>
              </a:buClr>
              <a:buSzPts val="2300"/>
              <a:buNone/>
              <a:defRPr sz="2300">
                <a:solidFill>
                  <a:srgbClr val="013D85"/>
                </a:solidFill>
              </a:defRPr>
            </a:lvl7pPr>
            <a:lvl8pPr lvl="7" rtl="0">
              <a:lnSpc>
                <a:spcPct val="100000"/>
              </a:lnSpc>
              <a:spcBef>
                <a:spcPts val="0"/>
              </a:spcBef>
              <a:spcAft>
                <a:spcPts val="0"/>
              </a:spcAft>
              <a:buClr>
                <a:srgbClr val="013D85"/>
              </a:buClr>
              <a:buSzPts val="2300"/>
              <a:buNone/>
              <a:defRPr sz="2300">
                <a:solidFill>
                  <a:srgbClr val="013D85"/>
                </a:solidFill>
              </a:defRPr>
            </a:lvl8pPr>
            <a:lvl9pPr lvl="8" rtl="0">
              <a:lnSpc>
                <a:spcPct val="100000"/>
              </a:lnSpc>
              <a:spcBef>
                <a:spcPts val="0"/>
              </a:spcBef>
              <a:spcAft>
                <a:spcPts val="0"/>
              </a:spcAft>
              <a:buClr>
                <a:srgbClr val="013D85"/>
              </a:buClr>
              <a:buSzPts val="2300"/>
              <a:buNone/>
              <a:defRPr sz="2300">
                <a:solidFill>
                  <a:srgbClr val="013D85"/>
                </a:solidFill>
              </a:defRPr>
            </a:lvl9pPr>
          </a:lstStyle>
          <a:p>
            <a:endParaRPr/>
          </a:p>
        </p:txBody>
      </p:sp>
      <p:sp>
        <p:nvSpPr>
          <p:cNvPr id="208" name="Google Shape;208;p51"/>
          <p:cNvSpPr txBox="1">
            <a:spLocks noGrp="1"/>
          </p:cNvSpPr>
          <p:nvPr>
            <p:ph type="subTitle" idx="2"/>
          </p:nvPr>
        </p:nvSpPr>
        <p:spPr>
          <a:xfrm>
            <a:off x="3135425" y="2978831"/>
            <a:ext cx="58563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b="1"/>
            </a:lvl1pPr>
            <a:lvl2pPr lvl="1" rtl="0">
              <a:lnSpc>
                <a:spcPct val="100000"/>
              </a:lnSpc>
              <a:spcBef>
                <a:spcPts val="0"/>
              </a:spcBef>
              <a:spcAft>
                <a:spcPts val="0"/>
              </a:spcAft>
              <a:buClr>
                <a:srgbClr val="013D85"/>
              </a:buClr>
              <a:buSzPts val="2300"/>
              <a:buNone/>
              <a:defRPr sz="2300" b="1">
                <a:solidFill>
                  <a:srgbClr val="013D85"/>
                </a:solidFill>
              </a:defRPr>
            </a:lvl2pPr>
            <a:lvl3pPr lvl="2" rtl="0">
              <a:lnSpc>
                <a:spcPct val="100000"/>
              </a:lnSpc>
              <a:spcBef>
                <a:spcPts val="0"/>
              </a:spcBef>
              <a:spcAft>
                <a:spcPts val="0"/>
              </a:spcAft>
              <a:buClr>
                <a:srgbClr val="013D85"/>
              </a:buClr>
              <a:buSzPts val="2300"/>
              <a:buNone/>
              <a:defRPr sz="2300" b="1">
                <a:solidFill>
                  <a:srgbClr val="013D85"/>
                </a:solidFill>
              </a:defRPr>
            </a:lvl3pPr>
            <a:lvl4pPr lvl="3" rtl="0">
              <a:lnSpc>
                <a:spcPct val="100000"/>
              </a:lnSpc>
              <a:spcBef>
                <a:spcPts val="0"/>
              </a:spcBef>
              <a:spcAft>
                <a:spcPts val="0"/>
              </a:spcAft>
              <a:buClr>
                <a:srgbClr val="013D85"/>
              </a:buClr>
              <a:buSzPts val="2300"/>
              <a:buNone/>
              <a:defRPr sz="2300" b="1">
                <a:solidFill>
                  <a:srgbClr val="013D85"/>
                </a:solidFill>
              </a:defRPr>
            </a:lvl4pPr>
            <a:lvl5pPr lvl="4" rtl="0">
              <a:lnSpc>
                <a:spcPct val="100000"/>
              </a:lnSpc>
              <a:spcBef>
                <a:spcPts val="0"/>
              </a:spcBef>
              <a:spcAft>
                <a:spcPts val="0"/>
              </a:spcAft>
              <a:buClr>
                <a:srgbClr val="013D85"/>
              </a:buClr>
              <a:buSzPts val="2300"/>
              <a:buNone/>
              <a:defRPr sz="2300" b="1">
                <a:solidFill>
                  <a:srgbClr val="013D85"/>
                </a:solidFill>
              </a:defRPr>
            </a:lvl5pPr>
            <a:lvl6pPr lvl="5" rtl="0">
              <a:lnSpc>
                <a:spcPct val="100000"/>
              </a:lnSpc>
              <a:spcBef>
                <a:spcPts val="0"/>
              </a:spcBef>
              <a:spcAft>
                <a:spcPts val="0"/>
              </a:spcAft>
              <a:buClr>
                <a:srgbClr val="013D85"/>
              </a:buClr>
              <a:buSzPts val="2300"/>
              <a:buNone/>
              <a:defRPr sz="2300" b="1">
                <a:solidFill>
                  <a:srgbClr val="013D85"/>
                </a:solidFill>
              </a:defRPr>
            </a:lvl6pPr>
            <a:lvl7pPr lvl="6" rtl="0">
              <a:lnSpc>
                <a:spcPct val="100000"/>
              </a:lnSpc>
              <a:spcBef>
                <a:spcPts val="0"/>
              </a:spcBef>
              <a:spcAft>
                <a:spcPts val="0"/>
              </a:spcAft>
              <a:buClr>
                <a:srgbClr val="013D85"/>
              </a:buClr>
              <a:buSzPts val="2300"/>
              <a:buNone/>
              <a:defRPr sz="2300" b="1">
                <a:solidFill>
                  <a:srgbClr val="013D85"/>
                </a:solidFill>
              </a:defRPr>
            </a:lvl7pPr>
            <a:lvl8pPr lvl="7" rtl="0">
              <a:lnSpc>
                <a:spcPct val="100000"/>
              </a:lnSpc>
              <a:spcBef>
                <a:spcPts val="0"/>
              </a:spcBef>
              <a:spcAft>
                <a:spcPts val="0"/>
              </a:spcAft>
              <a:buClr>
                <a:srgbClr val="013D85"/>
              </a:buClr>
              <a:buSzPts val="2300"/>
              <a:buNone/>
              <a:defRPr sz="2300" b="1">
                <a:solidFill>
                  <a:srgbClr val="013D85"/>
                </a:solidFill>
              </a:defRPr>
            </a:lvl8pPr>
            <a:lvl9pPr lvl="8" rtl="0">
              <a:lnSpc>
                <a:spcPct val="100000"/>
              </a:lnSpc>
              <a:spcBef>
                <a:spcPts val="0"/>
              </a:spcBef>
              <a:spcAft>
                <a:spcPts val="0"/>
              </a:spcAft>
              <a:buClr>
                <a:srgbClr val="013D85"/>
              </a:buClr>
              <a:buSzPts val="2300"/>
              <a:buNone/>
              <a:defRPr sz="2300" b="1">
                <a:solidFill>
                  <a:srgbClr val="013D85"/>
                </a:solidFill>
              </a:defRPr>
            </a:lvl9pPr>
          </a:lstStyle>
          <a:p>
            <a:endParaRPr/>
          </a:p>
        </p:txBody>
      </p:sp>
      <p:sp>
        <p:nvSpPr>
          <p:cNvPr id="209" name="Google Shape;209;p51"/>
          <p:cNvSpPr txBox="1">
            <a:spLocks noGrp="1"/>
          </p:cNvSpPr>
          <p:nvPr>
            <p:ph type="subTitle" idx="3"/>
          </p:nvPr>
        </p:nvSpPr>
        <p:spPr>
          <a:xfrm>
            <a:off x="3135425" y="3278981"/>
            <a:ext cx="58563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210" name="Google Shape;210;p51"/>
          <p:cNvSpPr txBox="1">
            <a:spLocks noGrp="1"/>
          </p:cNvSpPr>
          <p:nvPr>
            <p:ph type="subTitle" idx="4"/>
          </p:nvPr>
        </p:nvSpPr>
        <p:spPr>
          <a:xfrm>
            <a:off x="3135425" y="3662550"/>
            <a:ext cx="5856300" cy="10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397">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Разделительный слайд">
  <p:cSld name="MAIN_POINT">
    <p:spTree>
      <p:nvGrpSpPr>
        <p:cNvPr id="1" name="Shape 211"/>
        <p:cNvGrpSpPr/>
        <p:nvPr/>
      </p:nvGrpSpPr>
      <p:grpSpPr>
        <a:xfrm>
          <a:off x="0" y="0"/>
          <a:ext cx="0" cy="0"/>
          <a:chOff x="0" y="0"/>
          <a:chExt cx="0" cy="0"/>
        </a:xfrm>
      </p:grpSpPr>
      <p:sp>
        <p:nvSpPr>
          <p:cNvPr id="212" name="Google Shape;212;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pic>
        <p:nvPicPr>
          <p:cNvPr id="213" name="Google Shape;213;p5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14" name="Google Shape;214;p52"/>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600"/>
              <a:buNone/>
              <a:defRPr sz="4600">
                <a:solidFill>
                  <a:schemeClr val="lt1"/>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О себе">
  <p:cSld name="CUSTOM_1">
    <p:spTree>
      <p:nvGrpSpPr>
        <p:cNvPr id="1" name="Shape 215"/>
        <p:cNvGrpSpPr/>
        <p:nvPr/>
      </p:nvGrpSpPr>
      <p:grpSpPr>
        <a:xfrm>
          <a:off x="0" y="0"/>
          <a:ext cx="0" cy="0"/>
          <a:chOff x="0" y="0"/>
          <a:chExt cx="0" cy="0"/>
        </a:xfrm>
      </p:grpSpPr>
      <p:sp>
        <p:nvSpPr>
          <p:cNvPr id="216" name="Google Shape;216;p53"/>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7" name="Google Shape;217;p53"/>
          <p:cNvSpPr txBox="1">
            <a:spLocks noGrp="1"/>
          </p:cNvSpPr>
          <p:nvPr>
            <p:ph type="subTitle" idx="1"/>
          </p:nvPr>
        </p:nvSpPr>
        <p:spPr>
          <a:xfrm>
            <a:off x="3891775" y="1716281"/>
            <a:ext cx="43917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b="1"/>
            </a:lvl1pPr>
            <a:lvl2pPr lvl="1" rtl="0">
              <a:lnSpc>
                <a:spcPct val="100000"/>
              </a:lnSpc>
              <a:spcBef>
                <a:spcPts val="0"/>
              </a:spcBef>
              <a:spcAft>
                <a:spcPts val="0"/>
              </a:spcAft>
              <a:buClr>
                <a:schemeClr val="dk1"/>
              </a:buClr>
              <a:buSzPts val="2300"/>
              <a:buNone/>
              <a:defRPr sz="2300" b="1">
                <a:solidFill>
                  <a:schemeClr val="dk1"/>
                </a:solidFill>
              </a:defRPr>
            </a:lvl2pPr>
            <a:lvl3pPr lvl="2" rtl="0">
              <a:lnSpc>
                <a:spcPct val="100000"/>
              </a:lnSpc>
              <a:spcBef>
                <a:spcPts val="0"/>
              </a:spcBef>
              <a:spcAft>
                <a:spcPts val="0"/>
              </a:spcAft>
              <a:buClr>
                <a:schemeClr val="dk1"/>
              </a:buClr>
              <a:buSzPts val="2300"/>
              <a:buNone/>
              <a:defRPr sz="2300" b="1">
                <a:solidFill>
                  <a:schemeClr val="dk1"/>
                </a:solidFill>
              </a:defRPr>
            </a:lvl3pPr>
            <a:lvl4pPr lvl="3" rtl="0">
              <a:lnSpc>
                <a:spcPct val="100000"/>
              </a:lnSpc>
              <a:spcBef>
                <a:spcPts val="0"/>
              </a:spcBef>
              <a:spcAft>
                <a:spcPts val="0"/>
              </a:spcAft>
              <a:buClr>
                <a:schemeClr val="dk1"/>
              </a:buClr>
              <a:buSzPts val="2300"/>
              <a:buNone/>
              <a:defRPr sz="2300" b="1">
                <a:solidFill>
                  <a:schemeClr val="dk1"/>
                </a:solidFill>
              </a:defRPr>
            </a:lvl4pPr>
            <a:lvl5pPr lvl="4" rtl="0">
              <a:lnSpc>
                <a:spcPct val="100000"/>
              </a:lnSpc>
              <a:spcBef>
                <a:spcPts val="0"/>
              </a:spcBef>
              <a:spcAft>
                <a:spcPts val="0"/>
              </a:spcAft>
              <a:buClr>
                <a:schemeClr val="dk1"/>
              </a:buClr>
              <a:buSzPts val="2300"/>
              <a:buNone/>
              <a:defRPr sz="2300" b="1">
                <a:solidFill>
                  <a:schemeClr val="dk1"/>
                </a:solidFill>
              </a:defRPr>
            </a:lvl5pPr>
            <a:lvl6pPr lvl="5" rtl="0">
              <a:lnSpc>
                <a:spcPct val="100000"/>
              </a:lnSpc>
              <a:spcBef>
                <a:spcPts val="0"/>
              </a:spcBef>
              <a:spcAft>
                <a:spcPts val="0"/>
              </a:spcAft>
              <a:buClr>
                <a:schemeClr val="dk1"/>
              </a:buClr>
              <a:buSzPts val="2300"/>
              <a:buNone/>
              <a:defRPr sz="2300" b="1">
                <a:solidFill>
                  <a:schemeClr val="dk1"/>
                </a:solidFill>
              </a:defRPr>
            </a:lvl6pPr>
            <a:lvl7pPr lvl="6" rtl="0">
              <a:lnSpc>
                <a:spcPct val="100000"/>
              </a:lnSpc>
              <a:spcBef>
                <a:spcPts val="0"/>
              </a:spcBef>
              <a:spcAft>
                <a:spcPts val="0"/>
              </a:spcAft>
              <a:buClr>
                <a:schemeClr val="dk1"/>
              </a:buClr>
              <a:buSzPts val="2300"/>
              <a:buNone/>
              <a:defRPr sz="2300" b="1">
                <a:solidFill>
                  <a:schemeClr val="dk1"/>
                </a:solidFill>
              </a:defRPr>
            </a:lvl7pPr>
            <a:lvl8pPr lvl="7" rtl="0">
              <a:lnSpc>
                <a:spcPct val="100000"/>
              </a:lnSpc>
              <a:spcBef>
                <a:spcPts val="0"/>
              </a:spcBef>
              <a:spcAft>
                <a:spcPts val="0"/>
              </a:spcAft>
              <a:buClr>
                <a:schemeClr val="dk1"/>
              </a:buClr>
              <a:buSzPts val="2300"/>
              <a:buNone/>
              <a:defRPr sz="2300" b="1">
                <a:solidFill>
                  <a:schemeClr val="dk1"/>
                </a:solidFill>
              </a:defRPr>
            </a:lvl8pPr>
            <a:lvl9pPr lvl="8" rtl="0">
              <a:lnSpc>
                <a:spcPct val="100000"/>
              </a:lnSpc>
              <a:spcBef>
                <a:spcPts val="0"/>
              </a:spcBef>
              <a:spcAft>
                <a:spcPts val="0"/>
              </a:spcAft>
              <a:buClr>
                <a:schemeClr val="dk1"/>
              </a:buClr>
              <a:buSzPts val="2300"/>
              <a:buNone/>
              <a:defRPr sz="2300" b="1">
                <a:solidFill>
                  <a:schemeClr val="dk1"/>
                </a:solidFill>
              </a:defRPr>
            </a:lvl9pPr>
          </a:lstStyle>
          <a:p>
            <a:endParaRPr/>
          </a:p>
        </p:txBody>
      </p:sp>
      <p:sp>
        <p:nvSpPr>
          <p:cNvPr id="218" name="Google Shape;218;p53"/>
          <p:cNvSpPr txBox="1">
            <a:spLocks noGrp="1"/>
          </p:cNvSpPr>
          <p:nvPr>
            <p:ph type="subTitle" idx="2"/>
          </p:nvPr>
        </p:nvSpPr>
        <p:spPr>
          <a:xfrm>
            <a:off x="3891775" y="2252801"/>
            <a:ext cx="5095200" cy="2511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Раздел+описание">
  <p:cSld name="SECTION_TITLE_AND_DESCRIPTION">
    <p:spTree>
      <p:nvGrpSpPr>
        <p:cNvPr id="1" name="Shape 219"/>
        <p:cNvGrpSpPr/>
        <p:nvPr/>
      </p:nvGrpSpPr>
      <p:grpSpPr>
        <a:xfrm>
          <a:off x="0" y="0"/>
          <a:ext cx="0" cy="0"/>
          <a:chOff x="0" y="0"/>
          <a:chExt cx="0" cy="0"/>
        </a:xfrm>
      </p:grpSpPr>
      <p:sp>
        <p:nvSpPr>
          <p:cNvPr id="220" name="Google Shape;220;p54"/>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4"/>
          <p:cNvSpPr txBox="1">
            <a:spLocks noGrp="1"/>
          </p:cNvSpPr>
          <p:nvPr>
            <p:ph type="title"/>
          </p:nvPr>
        </p:nvSpPr>
        <p:spPr>
          <a:xfrm>
            <a:off x="609075" y="1220875"/>
            <a:ext cx="4045200" cy="14823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sz="3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222" name="Google Shape;222;p54"/>
          <p:cNvSpPr txBox="1">
            <a:spLocks noGrp="1"/>
          </p:cNvSpPr>
          <p:nvPr>
            <p:ph type="subTitle" idx="1"/>
          </p:nvPr>
        </p:nvSpPr>
        <p:spPr>
          <a:xfrm>
            <a:off x="609075" y="2916213"/>
            <a:ext cx="40452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700"/>
              <a:buNone/>
              <a:defRPr sz="17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a:endParaRPr/>
          </a:p>
        </p:txBody>
      </p:sp>
      <p:sp>
        <p:nvSpPr>
          <p:cNvPr id="223" name="Google Shape;223;p5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36550" rtl="0">
              <a:spcBef>
                <a:spcPts val="0"/>
              </a:spcBef>
              <a:spcAft>
                <a:spcPts val="0"/>
              </a:spcAft>
              <a:buSzPts val="1700"/>
              <a:buChar char="●"/>
              <a:defRPr/>
            </a:lvl1pPr>
            <a:lvl2pPr marL="914400" lvl="1" indent="-323850" rtl="0">
              <a:spcBef>
                <a:spcPts val="0"/>
              </a:spcBef>
              <a:spcAft>
                <a:spcPts val="0"/>
              </a:spcAft>
              <a:buSzPts val="1500"/>
              <a:buChar char="○"/>
              <a:defRPr/>
            </a:lvl2pPr>
            <a:lvl3pPr marL="1371600" lvl="2" indent="-311150" rtl="0">
              <a:spcBef>
                <a:spcPts val="0"/>
              </a:spcBef>
              <a:spcAft>
                <a:spcPts val="0"/>
              </a:spcAft>
              <a:buSzPts val="1300"/>
              <a:buChar char="■"/>
              <a:defRPr/>
            </a:lvl3pPr>
            <a:lvl4pPr marL="1828800" lvl="3" indent="-311150" rtl="0">
              <a:spcBef>
                <a:spcPts val="0"/>
              </a:spcBef>
              <a:spcAft>
                <a:spcPts val="0"/>
              </a:spcAft>
              <a:buSzPts val="1300"/>
              <a:buChar char="●"/>
              <a:defRPr/>
            </a:lvl4pPr>
            <a:lvl5pPr marL="2286000" lvl="4" indent="-311150" rtl="0">
              <a:spcBef>
                <a:spcPts val="0"/>
              </a:spcBef>
              <a:spcAft>
                <a:spcPts val="0"/>
              </a:spcAft>
              <a:buSzPts val="1300"/>
              <a:buChar char="○"/>
              <a:defRPr/>
            </a:lvl5pPr>
            <a:lvl6pPr marL="2743200" lvl="5" indent="-311150" rtl="0">
              <a:spcBef>
                <a:spcPts val="0"/>
              </a:spcBef>
              <a:spcAft>
                <a:spcPts val="0"/>
              </a:spcAft>
              <a:buSzPts val="1300"/>
              <a:buChar char="■"/>
              <a:defRPr/>
            </a:lvl6pPr>
            <a:lvl7pPr marL="3200400" lvl="6" indent="-311150" rtl="0">
              <a:spcBef>
                <a:spcPts val="0"/>
              </a:spcBef>
              <a:spcAft>
                <a:spcPts val="0"/>
              </a:spcAft>
              <a:buSzPts val="1300"/>
              <a:buChar char="●"/>
              <a:defRPr/>
            </a:lvl7pPr>
            <a:lvl8pPr marL="3657600" lvl="7" indent="-311150" rtl="0">
              <a:spcBef>
                <a:spcPts val="0"/>
              </a:spcBef>
              <a:spcAft>
                <a:spcPts val="0"/>
              </a:spcAft>
              <a:buSzPts val="1300"/>
              <a:buChar char="○"/>
              <a:defRPr/>
            </a:lvl8pPr>
            <a:lvl9pPr marL="4114800" lvl="8" indent="-311150" rtl="0">
              <a:spcBef>
                <a:spcPts val="0"/>
              </a:spcBef>
              <a:spcAft>
                <a:spcPts val="0"/>
              </a:spcAft>
              <a:buSzPts val="1300"/>
              <a:buChar char="■"/>
              <a:defRPr/>
            </a:lvl9pPr>
          </a:lstStyle>
          <a:p>
            <a:endParaRPr/>
          </a:p>
        </p:txBody>
      </p:sp>
      <p:sp>
        <p:nvSpPr>
          <p:cNvPr id="224" name="Google Shape;224;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5"/>
        <p:cNvGrpSpPr/>
        <p:nvPr/>
      </p:nvGrpSpPr>
      <p:grpSpPr>
        <a:xfrm>
          <a:off x="0" y="0"/>
          <a:ext cx="0" cy="0"/>
          <a:chOff x="0" y="0"/>
          <a:chExt cx="0" cy="0"/>
        </a:xfrm>
      </p:grpSpPr>
      <p:sp>
        <p:nvSpPr>
          <p:cNvPr id="226" name="Google Shape;226;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Белый слайд + заголовок"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00550" y="1940306"/>
            <a:ext cx="79353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Заголовок">
  <p:cSld name="CUSTOM_3">
    <p:spTree>
      <p:nvGrpSpPr>
        <p:cNvPr id="1" name="Shape 227"/>
        <p:cNvGrpSpPr/>
        <p:nvPr/>
      </p:nvGrpSpPr>
      <p:grpSpPr>
        <a:xfrm>
          <a:off x="0" y="0"/>
          <a:ext cx="0" cy="0"/>
          <a:chOff x="0" y="0"/>
          <a:chExt cx="0" cy="0"/>
        </a:xfrm>
      </p:grpSpPr>
      <p:sp>
        <p:nvSpPr>
          <p:cNvPr id="228" name="Google Shape;228;p5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Слайд с кодом 1">
  <p:cSld name="CUSTOM_2">
    <p:spTree>
      <p:nvGrpSpPr>
        <p:cNvPr id="1" name="Shape 229"/>
        <p:cNvGrpSpPr/>
        <p:nvPr/>
      </p:nvGrpSpPr>
      <p:grpSpPr>
        <a:xfrm>
          <a:off x="0" y="0"/>
          <a:ext cx="0" cy="0"/>
          <a:chOff x="0" y="0"/>
          <a:chExt cx="0" cy="0"/>
        </a:xfrm>
      </p:grpSpPr>
      <p:sp>
        <p:nvSpPr>
          <p:cNvPr id="230" name="Google Shape;23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1" name="Google Shape;231;p57"/>
          <p:cNvSpPr/>
          <p:nvPr/>
        </p:nvSpPr>
        <p:spPr>
          <a:xfrm>
            <a:off x="590475" y="1364975"/>
            <a:ext cx="7988400" cy="3412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7"/>
          <p:cNvSpPr txBox="1">
            <a:spLocks noGrp="1"/>
          </p:cNvSpPr>
          <p:nvPr>
            <p:ph type="subTitle" idx="1"/>
          </p:nvPr>
        </p:nvSpPr>
        <p:spPr>
          <a:xfrm>
            <a:off x="754725" y="1516446"/>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100"/>
              <a:buFont typeface="Courier New"/>
              <a:buNone/>
              <a:defRPr sz="11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Слайд с кодом 2">
  <p:cSld name="CUSTOM_2_1">
    <p:spTree>
      <p:nvGrpSpPr>
        <p:cNvPr id="1" name="Shape 233"/>
        <p:cNvGrpSpPr/>
        <p:nvPr/>
      </p:nvGrpSpPr>
      <p:grpSpPr>
        <a:xfrm>
          <a:off x="0" y="0"/>
          <a:ext cx="0" cy="0"/>
          <a:chOff x="0" y="0"/>
          <a:chExt cx="0" cy="0"/>
        </a:xfrm>
      </p:grpSpPr>
      <p:sp>
        <p:nvSpPr>
          <p:cNvPr id="234" name="Google Shape;234;p5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5" name="Google Shape;235;p58"/>
          <p:cNvSpPr/>
          <p:nvPr/>
        </p:nvSpPr>
        <p:spPr>
          <a:xfrm>
            <a:off x="590475" y="1364975"/>
            <a:ext cx="7988400" cy="341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8"/>
          <p:cNvSpPr txBox="1">
            <a:spLocks noGrp="1"/>
          </p:cNvSpPr>
          <p:nvPr>
            <p:ph type="subTitle" idx="1"/>
          </p:nvPr>
        </p:nvSpPr>
        <p:spPr>
          <a:xfrm>
            <a:off x="754725" y="1516446"/>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Clr>
                <a:schemeClr val="lt1"/>
              </a:buClr>
              <a:buSzPts val="1100"/>
              <a:buFont typeface="Courier New"/>
              <a:buNone/>
              <a:defRPr sz="1100">
                <a:solidFill>
                  <a:schemeClr val="lt1"/>
                </a:solidFill>
                <a:latin typeface="Courier New"/>
                <a:ea typeface="Courier New"/>
                <a:cs typeface="Courier New"/>
                <a:sym typeface="Courier New"/>
              </a:defRPr>
            </a:lvl1pPr>
            <a:lvl2pPr lvl="1" rtl="0">
              <a:lnSpc>
                <a:spcPct val="115000"/>
              </a:lnSpc>
              <a:spcBef>
                <a:spcPts val="0"/>
              </a:spcBef>
              <a:spcAft>
                <a:spcPts val="0"/>
              </a:spcAft>
              <a:buClr>
                <a:schemeClr val="lt1"/>
              </a:buClr>
              <a:buSzPts val="1700"/>
              <a:buNone/>
              <a:defRPr sz="1700">
                <a:solidFill>
                  <a:schemeClr val="lt1"/>
                </a:solidFill>
              </a:defRPr>
            </a:lvl2pPr>
            <a:lvl3pPr lvl="2" rtl="0">
              <a:lnSpc>
                <a:spcPct val="115000"/>
              </a:lnSpc>
              <a:spcBef>
                <a:spcPts val="0"/>
              </a:spcBef>
              <a:spcAft>
                <a:spcPts val="0"/>
              </a:spcAft>
              <a:buClr>
                <a:schemeClr val="lt1"/>
              </a:buClr>
              <a:buSzPts val="1700"/>
              <a:buNone/>
              <a:defRPr sz="1700">
                <a:solidFill>
                  <a:schemeClr val="lt1"/>
                </a:solidFill>
              </a:defRPr>
            </a:lvl3pPr>
            <a:lvl4pPr lvl="3" rtl="0">
              <a:lnSpc>
                <a:spcPct val="115000"/>
              </a:lnSpc>
              <a:spcBef>
                <a:spcPts val="0"/>
              </a:spcBef>
              <a:spcAft>
                <a:spcPts val="0"/>
              </a:spcAft>
              <a:buClr>
                <a:schemeClr val="lt1"/>
              </a:buClr>
              <a:buSzPts val="1700"/>
              <a:buNone/>
              <a:defRPr sz="1700">
                <a:solidFill>
                  <a:schemeClr val="lt1"/>
                </a:solidFill>
              </a:defRPr>
            </a:lvl4pPr>
            <a:lvl5pPr lvl="4" rtl="0">
              <a:lnSpc>
                <a:spcPct val="115000"/>
              </a:lnSpc>
              <a:spcBef>
                <a:spcPts val="0"/>
              </a:spcBef>
              <a:spcAft>
                <a:spcPts val="0"/>
              </a:spcAft>
              <a:buClr>
                <a:schemeClr val="lt1"/>
              </a:buClr>
              <a:buSzPts val="1700"/>
              <a:buNone/>
              <a:defRPr sz="1700">
                <a:solidFill>
                  <a:schemeClr val="lt1"/>
                </a:solidFill>
              </a:defRPr>
            </a:lvl5pPr>
            <a:lvl6pPr lvl="5" rtl="0">
              <a:lnSpc>
                <a:spcPct val="115000"/>
              </a:lnSpc>
              <a:spcBef>
                <a:spcPts val="0"/>
              </a:spcBef>
              <a:spcAft>
                <a:spcPts val="0"/>
              </a:spcAft>
              <a:buClr>
                <a:schemeClr val="lt1"/>
              </a:buClr>
              <a:buSzPts val="1700"/>
              <a:buNone/>
              <a:defRPr sz="1700">
                <a:solidFill>
                  <a:schemeClr val="lt1"/>
                </a:solidFill>
              </a:defRPr>
            </a:lvl6pPr>
            <a:lvl7pPr lvl="6" rtl="0">
              <a:lnSpc>
                <a:spcPct val="115000"/>
              </a:lnSpc>
              <a:spcBef>
                <a:spcPts val="0"/>
              </a:spcBef>
              <a:spcAft>
                <a:spcPts val="0"/>
              </a:spcAft>
              <a:buClr>
                <a:schemeClr val="lt1"/>
              </a:buClr>
              <a:buSzPts val="1700"/>
              <a:buNone/>
              <a:defRPr sz="1700">
                <a:solidFill>
                  <a:schemeClr val="lt1"/>
                </a:solidFill>
              </a:defRPr>
            </a:lvl7pPr>
            <a:lvl8pPr lvl="7" rtl="0">
              <a:lnSpc>
                <a:spcPct val="115000"/>
              </a:lnSpc>
              <a:spcBef>
                <a:spcPts val="0"/>
              </a:spcBef>
              <a:spcAft>
                <a:spcPts val="0"/>
              </a:spcAft>
              <a:buClr>
                <a:schemeClr val="lt1"/>
              </a:buClr>
              <a:buSzPts val="1700"/>
              <a:buNone/>
              <a:defRPr sz="1700">
                <a:solidFill>
                  <a:schemeClr val="lt1"/>
                </a:solidFill>
              </a:defRPr>
            </a:lvl8pPr>
            <a:lvl9pPr lvl="8" rtl="0">
              <a:lnSpc>
                <a:spcPct val="115000"/>
              </a:lnSpc>
              <a:spcBef>
                <a:spcPts val="0"/>
              </a:spcBef>
              <a:spcAft>
                <a:spcPts val="0"/>
              </a:spcAft>
              <a:buClr>
                <a:schemeClr val="lt1"/>
              </a:buClr>
              <a:buSzPts val="1700"/>
              <a:buNone/>
              <a:defRPr sz="1700">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Слайд КОД+ТЕКСТ 1">
  <p:cSld name="CUSTOM_4">
    <p:spTree>
      <p:nvGrpSpPr>
        <p:cNvPr id="1" name="Shape 237"/>
        <p:cNvGrpSpPr/>
        <p:nvPr/>
      </p:nvGrpSpPr>
      <p:grpSpPr>
        <a:xfrm>
          <a:off x="0" y="0"/>
          <a:ext cx="0" cy="0"/>
          <a:chOff x="0" y="0"/>
          <a:chExt cx="0" cy="0"/>
        </a:xfrm>
      </p:grpSpPr>
      <p:sp>
        <p:nvSpPr>
          <p:cNvPr id="238" name="Google Shape;238;p5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59"/>
          <p:cNvSpPr txBox="1">
            <a:spLocks noGrp="1"/>
          </p:cNvSpPr>
          <p:nvPr>
            <p:ph type="subTitle" idx="1"/>
          </p:nvPr>
        </p:nvSpPr>
        <p:spPr>
          <a:xfrm>
            <a:off x="544050" y="1350425"/>
            <a:ext cx="5316300" cy="9042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240" name="Google Shape;240;p59"/>
          <p:cNvSpPr/>
          <p:nvPr/>
        </p:nvSpPr>
        <p:spPr>
          <a:xfrm>
            <a:off x="606200" y="2144231"/>
            <a:ext cx="7938600" cy="2464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9"/>
          <p:cNvSpPr txBox="1">
            <a:spLocks noGrp="1"/>
          </p:cNvSpPr>
          <p:nvPr>
            <p:ph type="subTitle" idx="2"/>
          </p:nvPr>
        </p:nvSpPr>
        <p:spPr>
          <a:xfrm>
            <a:off x="795050" y="2220038"/>
            <a:ext cx="7568100" cy="23637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Слайд КОД+ТЕКСТ 2">
  <p:cSld name="CUSTOM_4_1">
    <p:spTree>
      <p:nvGrpSpPr>
        <p:cNvPr id="1" name="Shape 242"/>
        <p:cNvGrpSpPr/>
        <p:nvPr/>
      </p:nvGrpSpPr>
      <p:grpSpPr>
        <a:xfrm>
          <a:off x="0" y="0"/>
          <a:ext cx="0" cy="0"/>
          <a:chOff x="0" y="0"/>
          <a:chExt cx="0" cy="0"/>
        </a:xfrm>
      </p:grpSpPr>
      <p:sp>
        <p:nvSpPr>
          <p:cNvPr id="243" name="Google Shape;243;p6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4" name="Google Shape;244;p60"/>
          <p:cNvSpPr/>
          <p:nvPr/>
        </p:nvSpPr>
        <p:spPr>
          <a:xfrm>
            <a:off x="362300" y="1384249"/>
            <a:ext cx="4748700" cy="33933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0"/>
          <p:cNvSpPr txBox="1">
            <a:spLocks noGrp="1"/>
          </p:cNvSpPr>
          <p:nvPr>
            <p:ph type="subTitle" idx="1"/>
          </p:nvPr>
        </p:nvSpPr>
        <p:spPr>
          <a:xfrm>
            <a:off x="500550" y="1474819"/>
            <a:ext cx="44286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300"/>
              <a:buNone/>
              <a:defRPr sz="1300"/>
            </a:lvl2pPr>
            <a:lvl3pPr lvl="2" rtl="0">
              <a:lnSpc>
                <a:spcPct val="115000"/>
              </a:lnSpc>
              <a:spcBef>
                <a:spcPts val="0"/>
              </a:spcBef>
              <a:spcAft>
                <a:spcPts val="0"/>
              </a:spcAft>
              <a:buSzPts val="1300"/>
              <a:buNone/>
              <a:defRPr/>
            </a:lvl3pPr>
            <a:lvl4pPr lvl="3" rtl="0">
              <a:lnSpc>
                <a:spcPct val="115000"/>
              </a:lnSpc>
              <a:spcBef>
                <a:spcPts val="0"/>
              </a:spcBef>
              <a:spcAft>
                <a:spcPts val="0"/>
              </a:spcAft>
              <a:buSzPts val="1300"/>
              <a:buNone/>
              <a:defRPr/>
            </a:lvl4pPr>
            <a:lvl5pPr lvl="4" rtl="0">
              <a:lnSpc>
                <a:spcPct val="115000"/>
              </a:lnSpc>
              <a:spcBef>
                <a:spcPts val="0"/>
              </a:spcBef>
              <a:spcAft>
                <a:spcPts val="0"/>
              </a:spcAft>
              <a:buSzPts val="1300"/>
              <a:buNone/>
              <a:defRPr/>
            </a:lvl5pPr>
            <a:lvl6pPr lvl="5" rtl="0">
              <a:lnSpc>
                <a:spcPct val="115000"/>
              </a:lnSpc>
              <a:spcBef>
                <a:spcPts val="0"/>
              </a:spcBef>
              <a:spcAft>
                <a:spcPts val="0"/>
              </a:spcAft>
              <a:buSzPts val="1300"/>
              <a:buNone/>
              <a:defRPr/>
            </a:lvl6pPr>
            <a:lvl7pPr lvl="6" rtl="0">
              <a:lnSpc>
                <a:spcPct val="115000"/>
              </a:lnSpc>
              <a:spcBef>
                <a:spcPts val="0"/>
              </a:spcBef>
              <a:spcAft>
                <a:spcPts val="0"/>
              </a:spcAft>
              <a:buSzPts val="1300"/>
              <a:buNone/>
              <a:defRPr/>
            </a:lvl7pPr>
            <a:lvl8pPr lvl="7" rtl="0">
              <a:lnSpc>
                <a:spcPct val="115000"/>
              </a:lnSpc>
              <a:spcBef>
                <a:spcPts val="0"/>
              </a:spcBef>
              <a:spcAft>
                <a:spcPts val="0"/>
              </a:spcAft>
              <a:buSzPts val="1300"/>
              <a:buNone/>
              <a:defRPr/>
            </a:lvl8pPr>
            <a:lvl9pPr lvl="8" rtl="0">
              <a:lnSpc>
                <a:spcPct val="115000"/>
              </a:lnSpc>
              <a:spcBef>
                <a:spcPts val="0"/>
              </a:spcBef>
              <a:spcAft>
                <a:spcPts val="0"/>
              </a:spcAft>
              <a:buSzPts val="1300"/>
              <a:buNone/>
              <a:defRPr/>
            </a:lvl9pPr>
          </a:lstStyle>
          <a:p>
            <a:endParaRPr/>
          </a:p>
        </p:txBody>
      </p:sp>
      <p:sp>
        <p:nvSpPr>
          <p:cNvPr id="246" name="Google Shape;246;p60"/>
          <p:cNvSpPr txBox="1">
            <a:spLocks noGrp="1"/>
          </p:cNvSpPr>
          <p:nvPr>
            <p:ph type="subTitle" idx="2"/>
          </p:nvPr>
        </p:nvSpPr>
        <p:spPr>
          <a:xfrm>
            <a:off x="5555275" y="1474819"/>
            <a:ext cx="3151200" cy="32613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500550" y="1426469"/>
            <a:ext cx="8520600" cy="3416400"/>
          </a:xfrm>
          <a:prstGeom prst="rect">
            <a:avLst/>
          </a:prstGeom>
        </p:spPr>
        <p:txBody>
          <a:bodyPr spcFirstLastPara="1" wrap="square" lIns="91425" tIns="91425" rIns="91425" bIns="91425" anchor="t" anchorCtr="0">
            <a:normAutofit/>
          </a:bodyPr>
          <a:lstStyle>
            <a:lvl1pPr marL="457200" lvl="0" indent="-336550" rtl="0">
              <a:lnSpc>
                <a:spcPct val="120000"/>
              </a:lnSpc>
              <a:spcBef>
                <a:spcPts val="300"/>
              </a:spcBef>
              <a:spcAft>
                <a:spcPts val="0"/>
              </a:spcAft>
              <a:buSzPts val="1700"/>
              <a:buChar char="●"/>
              <a:defRPr/>
            </a:lvl1pPr>
            <a:lvl2pPr marL="914400" lvl="1" indent="-323850" rtl="0">
              <a:lnSpc>
                <a:spcPct val="120000"/>
              </a:lnSpc>
              <a:spcBef>
                <a:spcPts val="300"/>
              </a:spcBef>
              <a:spcAft>
                <a:spcPts val="0"/>
              </a:spcAft>
              <a:buSzPts val="1500"/>
              <a:buChar char="○"/>
              <a:defRPr/>
            </a:lvl2pPr>
            <a:lvl3pPr marL="1371600" lvl="2" indent="-311150" rtl="0">
              <a:lnSpc>
                <a:spcPct val="120000"/>
              </a:lnSpc>
              <a:spcBef>
                <a:spcPts val="300"/>
              </a:spcBef>
              <a:spcAft>
                <a:spcPts val="0"/>
              </a:spcAft>
              <a:buSzPts val="1300"/>
              <a:buChar char="■"/>
              <a:defRPr/>
            </a:lvl3pPr>
            <a:lvl4pPr marL="1828800" lvl="3" indent="-311150" rtl="0">
              <a:lnSpc>
                <a:spcPct val="120000"/>
              </a:lnSpc>
              <a:spcBef>
                <a:spcPts val="300"/>
              </a:spcBef>
              <a:spcAft>
                <a:spcPts val="0"/>
              </a:spcAft>
              <a:buSzPts val="1300"/>
              <a:buChar char="●"/>
              <a:defRPr/>
            </a:lvl4pPr>
            <a:lvl5pPr marL="2286000" lvl="4" indent="-311150" rtl="0">
              <a:lnSpc>
                <a:spcPct val="120000"/>
              </a:lnSpc>
              <a:spcBef>
                <a:spcPts val="0"/>
              </a:spcBef>
              <a:spcAft>
                <a:spcPts val="0"/>
              </a:spcAft>
              <a:buSzPts val="1300"/>
              <a:buChar char="○"/>
              <a:defRPr/>
            </a:lvl5pPr>
            <a:lvl6pPr marL="2743200" lvl="5" indent="-311150" rtl="0">
              <a:lnSpc>
                <a:spcPct val="120000"/>
              </a:lnSpc>
              <a:spcBef>
                <a:spcPts val="300"/>
              </a:spcBef>
              <a:spcAft>
                <a:spcPts val="0"/>
              </a:spcAft>
              <a:buSzPts val="1300"/>
              <a:buChar char="■"/>
              <a:defRPr/>
            </a:lvl6pPr>
            <a:lvl7pPr marL="3200400" lvl="6" indent="-311150" rtl="0">
              <a:lnSpc>
                <a:spcPct val="120000"/>
              </a:lnSpc>
              <a:spcBef>
                <a:spcPts val="300"/>
              </a:spcBef>
              <a:spcAft>
                <a:spcPts val="0"/>
              </a:spcAft>
              <a:buSzPts val="1300"/>
              <a:buChar char="●"/>
              <a:defRPr/>
            </a:lvl7pPr>
            <a:lvl8pPr marL="3657600" lvl="7" indent="-311150" rtl="0">
              <a:lnSpc>
                <a:spcPct val="120000"/>
              </a:lnSpc>
              <a:spcBef>
                <a:spcPts val="300"/>
              </a:spcBef>
              <a:spcAft>
                <a:spcPts val="0"/>
              </a:spcAft>
              <a:buSzPts val="1300"/>
              <a:buChar char="○"/>
              <a:defRPr/>
            </a:lvl8pPr>
            <a:lvl9pPr marL="4114800" lvl="8" indent="-311150" rtl="0">
              <a:lnSpc>
                <a:spcPct val="120000"/>
              </a:lnSpc>
              <a:spcBef>
                <a:spcPts val="300"/>
              </a:spcBef>
              <a:spcAft>
                <a:spcPts val="0"/>
              </a:spcAft>
              <a:buSzPts val="13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Тема вебинара"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22" name="Google Shape;22;p5"/>
          <p:cNvSpPr txBox="1">
            <a:spLocks noGrp="1"/>
          </p:cNvSpPr>
          <p:nvPr>
            <p:ph type="title"/>
          </p:nvPr>
        </p:nvSpPr>
        <p:spPr>
          <a:xfrm>
            <a:off x="500550" y="821213"/>
            <a:ext cx="8520600" cy="198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 name="Google Shape;23;p5"/>
          <p:cNvSpPr txBox="1">
            <a:spLocks noGrp="1"/>
          </p:cNvSpPr>
          <p:nvPr>
            <p:ph type="subTitle" idx="1"/>
          </p:nvPr>
        </p:nvSpPr>
        <p:spPr>
          <a:xfrm>
            <a:off x="500550" y="457313"/>
            <a:ext cx="77967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9900"/>
              </a:buClr>
              <a:buSzPts val="1500"/>
              <a:buNone/>
              <a:defRPr sz="1500">
                <a:solidFill>
                  <a:srgbClr val="FF9900"/>
                </a:solidFill>
              </a:defRPr>
            </a:lvl1pPr>
            <a:lvl2pPr lvl="1" rtl="0">
              <a:lnSpc>
                <a:spcPct val="100000"/>
              </a:lnSpc>
              <a:spcBef>
                <a:spcPts val="0"/>
              </a:spcBef>
              <a:spcAft>
                <a:spcPts val="0"/>
              </a:spcAft>
              <a:buClr>
                <a:srgbClr val="013D85"/>
              </a:buClr>
              <a:buSzPts val="2300"/>
              <a:buNone/>
              <a:defRPr sz="2300">
                <a:solidFill>
                  <a:srgbClr val="013D85"/>
                </a:solidFill>
              </a:defRPr>
            </a:lvl2pPr>
            <a:lvl3pPr lvl="2" rtl="0">
              <a:lnSpc>
                <a:spcPct val="100000"/>
              </a:lnSpc>
              <a:spcBef>
                <a:spcPts val="0"/>
              </a:spcBef>
              <a:spcAft>
                <a:spcPts val="0"/>
              </a:spcAft>
              <a:buClr>
                <a:srgbClr val="013D85"/>
              </a:buClr>
              <a:buSzPts val="2300"/>
              <a:buNone/>
              <a:defRPr sz="2300">
                <a:solidFill>
                  <a:srgbClr val="013D85"/>
                </a:solidFill>
              </a:defRPr>
            </a:lvl3pPr>
            <a:lvl4pPr lvl="3" rtl="0">
              <a:lnSpc>
                <a:spcPct val="100000"/>
              </a:lnSpc>
              <a:spcBef>
                <a:spcPts val="0"/>
              </a:spcBef>
              <a:spcAft>
                <a:spcPts val="0"/>
              </a:spcAft>
              <a:buClr>
                <a:srgbClr val="013D85"/>
              </a:buClr>
              <a:buSzPts val="2300"/>
              <a:buNone/>
              <a:defRPr sz="2300">
                <a:solidFill>
                  <a:srgbClr val="013D85"/>
                </a:solidFill>
              </a:defRPr>
            </a:lvl4pPr>
            <a:lvl5pPr lvl="4" rtl="0">
              <a:lnSpc>
                <a:spcPct val="100000"/>
              </a:lnSpc>
              <a:spcBef>
                <a:spcPts val="0"/>
              </a:spcBef>
              <a:spcAft>
                <a:spcPts val="0"/>
              </a:spcAft>
              <a:buClr>
                <a:srgbClr val="013D85"/>
              </a:buClr>
              <a:buSzPts val="2300"/>
              <a:buNone/>
              <a:defRPr sz="2300">
                <a:solidFill>
                  <a:srgbClr val="013D85"/>
                </a:solidFill>
              </a:defRPr>
            </a:lvl5pPr>
            <a:lvl6pPr lvl="5" rtl="0">
              <a:lnSpc>
                <a:spcPct val="100000"/>
              </a:lnSpc>
              <a:spcBef>
                <a:spcPts val="0"/>
              </a:spcBef>
              <a:spcAft>
                <a:spcPts val="0"/>
              </a:spcAft>
              <a:buClr>
                <a:srgbClr val="013D85"/>
              </a:buClr>
              <a:buSzPts val="2300"/>
              <a:buNone/>
              <a:defRPr sz="2300">
                <a:solidFill>
                  <a:srgbClr val="013D85"/>
                </a:solidFill>
              </a:defRPr>
            </a:lvl6pPr>
            <a:lvl7pPr lvl="6" rtl="0">
              <a:lnSpc>
                <a:spcPct val="100000"/>
              </a:lnSpc>
              <a:spcBef>
                <a:spcPts val="0"/>
              </a:spcBef>
              <a:spcAft>
                <a:spcPts val="0"/>
              </a:spcAft>
              <a:buClr>
                <a:srgbClr val="013D85"/>
              </a:buClr>
              <a:buSzPts val="2300"/>
              <a:buNone/>
              <a:defRPr sz="2300">
                <a:solidFill>
                  <a:srgbClr val="013D85"/>
                </a:solidFill>
              </a:defRPr>
            </a:lvl7pPr>
            <a:lvl8pPr lvl="7" rtl="0">
              <a:lnSpc>
                <a:spcPct val="100000"/>
              </a:lnSpc>
              <a:spcBef>
                <a:spcPts val="0"/>
              </a:spcBef>
              <a:spcAft>
                <a:spcPts val="0"/>
              </a:spcAft>
              <a:buClr>
                <a:srgbClr val="013D85"/>
              </a:buClr>
              <a:buSzPts val="2300"/>
              <a:buNone/>
              <a:defRPr sz="2300">
                <a:solidFill>
                  <a:srgbClr val="013D85"/>
                </a:solidFill>
              </a:defRPr>
            </a:lvl8pPr>
            <a:lvl9pPr lvl="8" rtl="0">
              <a:lnSpc>
                <a:spcPct val="100000"/>
              </a:lnSpc>
              <a:spcBef>
                <a:spcPts val="0"/>
              </a:spcBef>
              <a:spcAft>
                <a:spcPts val="0"/>
              </a:spcAft>
              <a:buClr>
                <a:srgbClr val="013D85"/>
              </a:buClr>
              <a:buSzPts val="2300"/>
              <a:buNone/>
              <a:defRPr sz="2300">
                <a:solidFill>
                  <a:srgbClr val="013D85"/>
                </a:solidFill>
              </a:defRPr>
            </a:lvl9pPr>
          </a:lstStyle>
          <a:p>
            <a:endParaRPr/>
          </a:p>
        </p:txBody>
      </p:sp>
      <p:sp>
        <p:nvSpPr>
          <p:cNvPr id="24" name="Google Shape;24;p5"/>
          <p:cNvSpPr txBox="1">
            <a:spLocks noGrp="1"/>
          </p:cNvSpPr>
          <p:nvPr>
            <p:ph type="subTitle" idx="2"/>
          </p:nvPr>
        </p:nvSpPr>
        <p:spPr>
          <a:xfrm>
            <a:off x="3135425" y="2978831"/>
            <a:ext cx="58563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050505"/>
              </a:buClr>
              <a:buSzPts val="1500"/>
              <a:buNone/>
              <a:defRPr sz="1500" b="1">
                <a:solidFill>
                  <a:srgbClr val="050505"/>
                </a:solidFill>
              </a:defRPr>
            </a:lvl1pPr>
            <a:lvl2pPr lvl="1" rtl="0">
              <a:lnSpc>
                <a:spcPct val="100000"/>
              </a:lnSpc>
              <a:spcBef>
                <a:spcPts val="0"/>
              </a:spcBef>
              <a:spcAft>
                <a:spcPts val="0"/>
              </a:spcAft>
              <a:buClr>
                <a:srgbClr val="013D85"/>
              </a:buClr>
              <a:buSzPts val="2300"/>
              <a:buNone/>
              <a:defRPr sz="2300" b="1">
                <a:solidFill>
                  <a:srgbClr val="013D85"/>
                </a:solidFill>
              </a:defRPr>
            </a:lvl2pPr>
            <a:lvl3pPr lvl="2" rtl="0">
              <a:lnSpc>
                <a:spcPct val="100000"/>
              </a:lnSpc>
              <a:spcBef>
                <a:spcPts val="0"/>
              </a:spcBef>
              <a:spcAft>
                <a:spcPts val="0"/>
              </a:spcAft>
              <a:buClr>
                <a:srgbClr val="013D85"/>
              </a:buClr>
              <a:buSzPts val="2300"/>
              <a:buNone/>
              <a:defRPr sz="2300" b="1">
                <a:solidFill>
                  <a:srgbClr val="013D85"/>
                </a:solidFill>
              </a:defRPr>
            </a:lvl3pPr>
            <a:lvl4pPr lvl="3" rtl="0">
              <a:lnSpc>
                <a:spcPct val="100000"/>
              </a:lnSpc>
              <a:spcBef>
                <a:spcPts val="0"/>
              </a:spcBef>
              <a:spcAft>
                <a:spcPts val="0"/>
              </a:spcAft>
              <a:buClr>
                <a:srgbClr val="013D85"/>
              </a:buClr>
              <a:buSzPts val="2300"/>
              <a:buNone/>
              <a:defRPr sz="2300" b="1">
                <a:solidFill>
                  <a:srgbClr val="013D85"/>
                </a:solidFill>
              </a:defRPr>
            </a:lvl4pPr>
            <a:lvl5pPr lvl="4" rtl="0">
              <a:lnSpc>
                <a:spcPct val="100000"/>
              </a:lnSpc>
              <a:spcBef>
                <a:spcPts val="0"/>
              </a:spcBef>
              <a:spcAft>
                <a:spcPts val="0"/>
              </a:spcAft>
              <a:buClr>
                <a:srgbClr val="013D85"/>
              </a:buClr>
              <a:buSzPts val="2300"/>
              <a:buNone/>
              <a:defRPr sz="2300" b="1">
                <a:solidFill>
                  <a:srgbClr val="013D85"/>
                </a:solidFill>
              </a:defRPr>
            </a:lvl5pPr>
            <a:lvl6pPr lvl="5" rtl="0">
              <a:lnSpc>
                <a:spcPct val="100000"/>
              </a:lnSpc>
              <a:spcBef>
                <a:spcPts val="0"/>
              </a:spcBef>
              <a:spcAft>
                <a:spcPts val="0"/>
              </a:spcAft>
              <a:buClr>
                <a:srgbClr val="013D85"/>
              </a:buClr>
              <a:buSzPts val="2300"/>
              <a:buNone/>
              <a:defRPr sz="2300" b="1">
                <a:solidFill>
                  <a:srgbClr val="013D85"/>
                </a:solidFill>
              </a:defRPr>
            </a:lvl6pPr>
            <a:lvl7pPr lvl="6" rtl="0">
              <a:lnSpc>
                <a:spcPct val="100000"/>
              </a:lnSpc>
              <a:spcBef>
                <a:spcPts val="0"/>
              </a:spcBef>
              <a:spcAft>
                <a:spcPts val="0"/>
              </a:spcAft>
              <a:buClr>
                <a:srgbClr val="013D85"/>
              </a:buClr>
              <a:buSzPts val="2300"/>
              <a:buNone/>
              <a:defRPr sz="2300" b="1">
                <a:solidFill>
                  <a:srgbClr val="013D85"/>
                </a:solidFill>
              </a:defRPr>
            </a:lvl7pPr>
            <a:lvl8pPr lvl="7" rtl="0">
              <a:lnSpc>
                <a:spcPct val="100000"/>
              </a:lnSpc>
              <a:spcBef>
                <a:spcPts val="0"/>
              </a:spcBef>
              <a:spcAft>
                <a:spcPts val="0"/>
              </a:spcAft>
              <a:buClr>
                <a:srgbClr val="013D85"/>
              </a:buClr>
              <a:buSzPts val="2300"/>
              <a:buNone/>
              <a:defRPr sz="2300" b="1">
                <a:solidFill>
                  <a:srgbClr val="013D85"/>
                </a:solidFill>
              </a:defRPr>
            </a:lvl8pPr>
            <a:lvl9pPr lvl="8" rtl="0">
              <a:lnSpc>
                <a:spcPct val="100000"/>
              </a:lnSpc>
              <a:spcBef>
                <a:spcPts val="0"/>
              </a:spcBef>
              <a:spcAft>
                <a:spcPts val="0"/>
              </a:spcAft>
              <a:buClr>
                <a:srgbClr val="013D85"/>
              </a:buClr>
              <a:buSzPts val="2300"/>
              <a:buNone/>
              <a:defRPr sz="2300" b="1">
                <a:solidFill>
                  <a:srgbClr val="013D85"/>
                </a:solidFill>
              </a:defRPr>
            </a:lvl9pPr>
          </a:lstStyle>
          <a:p>
            <a:endParaRPr/>
          </a:p>
        </p:txBody>
      </p:sp>
      <p:sp>
        <p:nvSpPr>
          <p:cNvPr id="25" name="Google Shape;25;p5"/>
          <p:cNvSpPr txBox="1">
            <a:spLocks noGrp="1"/>
          </p:cNvSpPr>
          <p:nvPr>
            <p:ph type="subTitle" idx="3"/>
          </p:nvPr>
        </p:nvSpPr>
        <p:spPr>
          <a:xfrm>
            <a:off x="3135425" y="3278981"/>
            <a:ext cx="58563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300"/>
              <a:buNone/>
              <a:defRPr sz="1300">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26" name="Google Shape;26;p5"/>
          <p:cNvSpPr txBox="1">
            <a:spLocks noGrp="1"/>
          </p:cNvSpPr>
          <p:nvPr>
            <p:ph type="subTitle" idx="4"/>
          </p:nvPr>
        </p:nvSpPr>
        <p:spPr>
          <a:xfrm>
            <a:off x="3135425" y="3662550"/>
            <a:ext cx="5856300" cy="10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397">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Разделительный слайд">
  <p:cSld name="MAIN_POINT">
    <p:spTree>
      <p:nvGrpSpPr>
        <p:cNvPr id="1" name="Shape 27"/>
        <p:cNvGrpSpPr/>
        <p:nvPr/>
      </p:nvGrpSpPr>
      <p:grpSpPr>
        <a:xfrm>
          <a:off x="0" y="0"/>
          <a:ext cx="0" cy="0"/>
          <a:chOff x="0" y="0"/>
          <a:chExt cx="0" cy="0"/>
        </a:xfrm>
      </p:grpSpPr>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pic>
        <p:nvPicPr>
          <p:cNvPr id="29" name="Google Shape;29;p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0" name="Google Shape;30;p6"/>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600"/>
              <a:buNone/>
              <a:defRPr sz="4600">
                <a:solidFill>
                  <a:schemeClr val="lt1"/>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О себе">
  <p:cSld name="CUSTOM_1">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7"/>
          <p:cNvSpPr txBox="1">
            <a:spLocks noGrp="1"/>
          </p:cNvSpPr>
          <p:nvPr>
            <p:ph type="subTitle" idx="1"/>
          </p:nvPr>
        </p:nvSpPr>
        <p:spPr>
          <a:xfrm>
            <a:off x="3891775" y="1716281"/>
            <a:ext cx="43917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b="1"/>
            </a:lvl1pPr>
            <a:lvl2pPr lvl="1" rtl="0">
              <a:lnSpc>
                <a:spcPct val="100000"/>
              </a:lnSpc>
              <a:spcBef>
                <a:spcPts val="0"/>
              </a:spcBef>
              <a:spcAft>
                <a:spcPts val="0"/>
              </a:spcAft>
              <a:buClr>
                <a:schemeClr val="dk1"/>
              </a:buClr>
              <a:buSzPts val="2300"/>
              <a:buNone/>
              <a:defRPr sz="2300" b="1">
                <a:solidFill>
                  <a:schemeClr val="dk1"/>
                </a:solidFill>
              </a:defRPr>
            </a:lvl2pPr>
            <a:lvl3pPr lvl="2" rtl="0">
              <a:lnSpc>
                <a:spcPct val="100000"/>
              </a:lnSpc>
              <a:spcBef>
                <a:spcPts val="0"/>
              </a:spcBef>
              <a:spcAft>
                <a:spcPts val="0"/>
              </a:spcAft>
              <a:buClr>
                <a:schemeClr val="dk1"/>
              </a:buClr>
              <a:buSzPts val="2300"/>
              <a:buNone/>
              <a:defRPr sz="2300" b="1">
                <a:solidFill>
                  <a:schemeClr val="dk1"/>
                </a:solidFill>
              </a:defRPr>
            </a:lvl3pPr>
            <a:lvl4pPr lvl="3" rtl="0">
              <a:lnSpc>
                <a:spcPct val="100000"/>
              </a:lnSpc>
              <a:spcBef>
                <a:spcPts val="0"/>
              </a:spcBef>
              <a:spcAft>
                <a:spcPts val="0"/>
              </a:spcAft>
              <a:buClr>
                <a:schemeClr val="dk1"/>
              </a:buClr>
              <a:buSzPts val="2300"/>
              <a:buNone/>
              <a:defRPr sz="2300" b="1">
                <a:solidFill>
                  <a:schemeClr val="dk1"/>
                </a:solidFill>
              </a:defRPr>
            </a:lvl4pPr>
            <a:lvl5pPr lvl="4" rtl="0">
              <a:lnSpc>
                <a:spcPct val="100000"/>
              </a:lnSpc>
              <a:spcBef>
                <a:spcPts val="0"/>
              </a:spcBef>
              <a:spcAft>
                <a:spcPts val="0"/>
              </a:spcAft>
              <a:buClr>
                <a:schemeClr val="dk1"/>
              </a:buClr>
              <a:buSzPts val="2300"/>
              <a:buNone/>
              <a:defRPr sz="2300" b="1">
                <a:solidFill>
                  <a:schemeClr val="dk1"/>
                </a:solidFill>
              </a:defRPr>
            </a:lvl5pPr>
            <a:lvl6pPr lvl="5" rtl="0">
              <a:lnSpc>
                <a:spcPct val="100000"/>
              </a:lnSpc>
              <a:spcBef>
                <a:spcPts val="0"/>
              </a:spcBef>
              <a:spcAft>
                <a:spcPts val="0"/>
              </a:spcAft>
              <a:buClr>
                <a:schemeClr val="dk1"/>
              </a:buClr>
              <a:buSzPts val="2300"/>
              <a:buNone/>
              <a:defRPr sz="2300" b="1">
                <a:solidFill>
                  <a:schemeClr val="dk1"/>
                </a:solidFill>
              </a:defRPr>
            </a:lvl6pPr>
            <a:lvl7pPr lvl="6" rtl="0">
              <a:lnSpc>
                <a:spcPct val="100000"/>
              </a:lnSpc>
              <a:spcBef>
                <a:spcPts val="0"/>
              </a:spcBef>
              <a:spcAft>
                <a:spcPts val="0"/>
              </a:spcAft>
              <a:buClr>
                <a:schemeClr val="dk1"/>
              </a:buClr>
              <a:buSzPts val="2300"/>
              <a:buNone/>
              <a:defRPr sz="2300" b="1">
                <a:solidFill>
                  <a:schemeClr val="dk1"/>
                </a:solidFill>
              </a:defRPr>
            </a:lvl7pPr>
            <a:lvl8pPr lvl="7" rtl="0">
              <a:lnSpc>
                <a:spcPct val="100000"/>
              </a:lnSpc>
              <a:spcBef>
                <a:spcPts val="0"/>
              </a:spcBef>
              <a:spcAft>
                <a:spcPts val="0"/>
              </a:spcAft>
              <a:buClr>
                <a:schemeClr val="dk1"/>
              </a:buClr>
              <a:buSzPts val="2300"/>
              <a:buNone/>
              <a:defRPr sz="2300" b="1">
                <a:solidFill>
                  <a:schemeClr val="dk1"/>
                </a:solidFill>
              </a:defRPr>
            </a:lvl8pPr>
            <a:lvl9pPr lvl="8" rtl="0">
              <a:lnSpc>
                <a:spcPct val="100000"/>
              </a:lnSpc>
              <a:spcBef>
                <a:spcPts val="0"/>
              </a:spcBef>
              <a:spcAft>
                <a:spcPts val="0"/>
              </a:spcAft>
              <a:buClr>
                <a:schemeClr val="dk1"/>
              </a:buClr>
              <a:buSzPts val="2300"/>
              <a:buNone/>
              <a:defRPr sz="2300" b="1">
                <a:solidFill>
                  <a:schemeClr val="dk1"/>
                </a:solidFill>
              </a:defRPr>
            </a:lvl9pPr>
          </a:lstStyle>
          <a:p>
            <a:endParaRPr/>
          </a:p>
        </p:txBody>
      </p:sp>
      <p:sp>
        <p:nvSpPr>
          <p:cNvPr id="34" name="Google Shape;34;p7"/>
          <p:cNvSpPr txBox="1">
            <a:spLocks noGrp="1"/>
          </p:cNvSpPr>
          <p:nvPr>
            <p:ph type="subTitle" idx="2"/>
          </p:nvPr>
        </p:nvSpPr>
        <p:spPr>
          <a:xfrm>
            <a:off x="3891775" y="2252794"/>
            <a:ext cx="4587900" cy="2039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Раздел+описание">
  <p:cSld name="SECTION_TITLE_AND_DESCRIPTION">
    <p:spTree>
      <p:nvGrpSpPr>
        <p:cNvPr id="1" name="Shape 35"/>
        <p:cNvGrpSpPr/>
        <p:nvPr/>
      </p:nvGrpSpPr>
      <p:grpSpPr>
        <a:xfrm>
          <a:off x="0" y="0"/>
          <a:ext cx="0" cy="0"/>
          <a:chOff x="0" y="0"/>
          <a:chExt cx="0" cy="0"/>
        </a:xfrm>
      </p:grpSpPr>
      <p:sp>
        <p:nvSpPr>
          <p:cNvPr id="36" name="Google Shape;36;p8"/>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8"/>
          <p:cNvSpPr txBox="1">
            <a:spLocks noGrp="1"/>
          </p:cNvSpPr>
          <p:nvPr>
            <p:ph type="title"/>
          </p:nvPr>
        </p:nvSpPr>
        <p:spPr>
          <a:xfrm>
            <a:off x="609075" y="1220875"/>
            <a:ext cx="4045200" cy="14823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sz="3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38" name="Google Shape;38;p8"/>
          <p:cNvSpPr txBox="1">
            <a:spLocks noGrp="1"/>
          </p:cNvSpPr>
          <p:nvPr>
            <p:ph type="subTitle" idx="1"/>
          </p:nvPr>
        </p:nvSpPr>
        <p:spPr>
          <a:xfrm>
            <a:off x="609075" y="2916213"/>
            <a:ext cx="4045200" cy="1235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700"/>
              <a:buNone/>
              <a:defRPr sz="1700"/>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39" name="Google Shape;39;p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1150">
              <a:spcBef>
                <a:spcPts val="0"/>
              </a:spcBef>
              <a:spcAft>
                <a:spcPts val="0"/>
              </a:spcAft>
              <a:buSzPts val="1300"/>
              <a:buChar char="■"/>
              <a:defRPr/>
            </a:lvl3pPr>
            <a:lvl4pPr marL="1828800" lvl="3" indent="-311150">
              <a:spcBef>
                <a:spcPts val="0"/>
              </a:spcBef>
              <a:spcAft>
                <a:spcPts val="0"/>
              </a:spcAft>
              <a:buSzPts val="1300"/>
              <a:buChar char="●"/>
              <a:defRPr/>
            </a:lvl4pPr>
            <a:lvl5pPr marL="2286000" lvl="4" indent="-311150">
              <a:spcBef>
                <a:spcPts val="0"/>
              </a:spcBef>
              <a:spcAft>
                <a:spcPts val="0"/>
              </a:spcAft>
              <a:buSzPts val="1300"/>
              <a:buChar char="○"/>
              <a:defRPr/>
            </a:lvl5pPr>
            <a:lvl6pPr marL="2743200" lvl="5" indent="-311150">
              <a:spcBef>
                <a:spcPts val="0"/>
              </a:spcBef>
              <a:spcAft>
                <a:spcPts val="0"/>
              </a:spcAft>
              <a:buSzPts val="1300"/>
              <a:buChar char="■"/>
              <a:defRPr/>
            </a:lvl6pPr>
            <a:lvl7pPr marL="3200400" lvl="6" indent="-311150">
              <a:spcBef>
                <a:spcPts val="0"/>
              </a:spcBef>
              <a:spcAft>
                <a:spcPts val="0"/>
              </a:spcAft>
              <a:buSzPts val="1300"/>
              <a:buChar char="●"/>
              <a:defRPr/>
            </a:lvl7pPr>
            <a:lvl8pPr marL="3657600" lvl="7" indent="-311150">
              <a:spcBef>
                <a:spcPts val="0"/>
              </a:spcBef>
              <a:spcAft>
                <a:spcPts val="0"/>
              </a:spcAft>
              <a:buSzPts val="1300"/>
              <a:buChar char="○"/>
              <a:defRPr/>
            </a:lvl8pPr>
            <a:lvl9pPr marL="4114800" lvl="8" indent="-311150">
              <a:spcBef>
                <a:spcPts val="0"/>
              </a:spcBef>
              <a:spcAft>
                <a:spcPts val="0"/>
              </a:spcAft>
              <a:buSzPts val="1300"/>
              <a:buChar char="■"/>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Заголовок">
  <p:cSld name="CUSTOM_3">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500550" y="178324"/>
            <a:ext cx="8520600" cy="10959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1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5" name="Google Shape;65;p15"/>
          <p:cNvSpPr txBox="1">
            <a:spLocks noGrp="1"/>
          </p:cNvSpPr>
          <p:nvPr>
            <p:ph type="body" idx="1"/>
          </p:nvPr>
        </p:nvSpPr>
        <p:spPr>
          <a:xfrm>
            <a:off x="500550" y="1426469"/>
            <a:ext cx="8520600" cy="3416400"/>
          </a:xfrm>
          <a:prstGeom prst="rect">
            <a:avLst/>
          </a:prstGeom>
          <a:noFill/>
          <a:ln>
            <a:noFill/>
          </a:ln>
        </p:spPr>
        <p:txBody>
          <a:bodyPr spcFirstLastPara="1" wrap="square" lIns="91425" tIns="91425" rIns="91425" bIns="91425" anchor="t" anchorCtr="0">
            <a:normAutofit/>
          </a:bodyPr>
          <a:lstStyle>
            <a:lvl1pPr marL="457200" lvl="0" indent="-323850" algn="l" rtl="0">
              <a:lnSpc>
                <a:spcPct val="120000"/>
              </a:lnSpc>
              <a:spcBef>
                <a:spcPts val="300"/>
              </a:spcBef>
              <a:spcAft>
                <a:spcPts val="0"/>
              </a:spcAft>
              <a:buSzPts val="1500"/>
              <a:buChar char="●"/>
              <a:defRPr sz="1500"/>
            </a:lvl1pPr>
            <a:lvl2pPr marL="914400" lvl="1" indent="-311150" algn="l" rtl="0">
              <a:lnSpc>
                <a:spcPct val="120000"/>
              </a:lnSpc>
              <a:spcBef>
                <a:spcPts val="300"/>
              </a:spcBef>
              <a:spcAft>
                <a:spcPts val="0"/>
              </a:spcAft>
              <a:buSzPts val="1300"/>
              <a:buChar char="○"/>
              <a:defRPr sz="1300"/>
            </a:lvl2pPr>
            <a:lvl3pPr marL="1371600" lvl="2" indent="-311150" algn="l" rtl="0">
              <a:lnSpc>
                <a:spcPct val="120000"/>
              </a:lnSpc>
              <a:spcBef>
                <a:spcPts val="300"/>
              </a:spcBef>
              <a:spcAft>
                <a:spcPts val="0"/>
              </a:spcAft>
              <a:buSzPts val="1300"/>
              <a:buChar char="■"/>
              <a:defRPr sz="1300"/>
            </a:lvl3pPr>
            <a:lvl4pPr marL="1828800" lvl="3" indent="-311150" algn="l" rtl="0">
              <a:lnSpc>
                <a:spcPct val="120000"/>
              </a:lnSpc>
              <a:spcBef>
                <a:spcPts val="300"/>
              </a:spcBef>
              <a:spcAft>
                <a:spcPts val="0"/>
              </a:spcAft>
              <a:buSzPts val="1300"/>
              <a:buChar char="●"/>
              <a:defRPr sz="1300"/>
            </a:lvl4pPr>
            <a:lvl5pPr marL="2286000" lvl="4" indent="-311150" algn="l" rtl="0">
              <a:lnSpc>
                <a:spcPct val="120000"/>
              </a:lnSpc>
              <a:spcBef>
                <a:spcPts val="0"/>
              </a:spcBef>
              <a:spcAft>
                <a:spcPts val="0"/>
              </a:spcAft>
              <a:buSzPts val="1300"/>
              <a:buChar char="○"/>
              <a:defRPr sz="1300"/>
            </a:lvl5pPr>
            <a:lvl6pPr marL="2743200" lvl="5" indent="-311150" algn="l" rtl="0">
              <a:lnSpc>
                <a:spcPct val="120000"/>
              </a:lnSpc>
              <a:spcBef>
                <a:spcPts val="300"/>
              </a:spcBef>
              <a:spcAft>
                <a:spcPts val="0"/>
              </a:spcAft>
              <a:buSzPts val="1300"/>
              <a:buChar char="■"/>
              <a:defRPr sz="1300"/>
            </a:lvl6pPr>
            <a:lvl7pPr marL="3200400" lvl="6" indent="-311150" algn="l" rtl="0">
              <a:lnSpc>
                <a:spcPct val="120000"/>
              </a:lnSpc>
              <a:spcBef>
                <a:spcPts val="300"/>
              </a:spcBef>
              <a:spcAft>
                <a:spcPts val="0"/>
              </a:spcAft>
              <a:buSzPts val="1300"/>
              <a:buChar char="●"/>
              <a:defRPr sz="1300"/>
            </a:lvl7pPr>
            <a:lvl8pPr marL="3657600" lvl="7" indent="-311150" algn="l" rtl="0">
              <a:lnSpc>
                <a:spcPct val="120000"/>
              </a:lnSpc>
              <a:spcBef>
                <a:spcPts val="300"/>
              </a:spcBef>
              <a:spcAft>
                <a:spcPts val="0"/>
              </a:spcAft>
              <a:buSzPts val="1300"/>
              <a:buChar char="○"/>
              <a:defRPr sz="1300"/>
            </a:lvl8pPr>
            <a:lvl9pPr marL="4114800" lvl="8" indent="-311150" algn="l" rtl="0">
              <a:lnSpc>
                <a:spcPct val="120000"/>
              </a:lnSpc>
              <a:spcBef>
                <a:spcPts val="300"/>
              </a:spcBef>
              <a:spcAft>
                <a:spcPts val="0"/>
              </a:spcAft>
              <a:buSzPts val="1300"/>
              <a:buChar char="■"/>
              <a:defRPr sz="1300"/>
            </a:lvl9pPr>
          </a:lstStyle>
          <a:p>
            <a:endParaRPr/>
          </a:p>
        </p:txBody>
      </p:sp>
      <p:sp>
        <p:nvSpPr>
          <p:cNvPr id="66" name="Google Shape;66;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6" Type="http://schemas.openxmlformats.org/officeDocument/2006/relationships/image" Target="../media/image4.jp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theme" Target="../theme/theme2.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00550" y="330736"/>
            <a:ext cx="8520600" cy="979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100"/>
              <a:buFont typeface="Roboto"/>
              <a:buNone/>
              <a:defRPr sz="3100" b="1">
                <a:solidFill>
                  <a:schemeClr val="dk1"/>
                </a:solidFill>
                <a:latin typeface="Roboto"/>
                <a:ea typeface="Roboto"/>
                <a:cs typeface="Roboto"/>
                <a:sym typeface="Roboto"/>
              </a:defRPr>
            </a:lvl1pPr>
            <a:lvl2pPr lvl="1">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24350" y="1578869"/>
            <a:ext cx="8520600" cy="3416400"/>
          </a:xfrm>
          <a:prstGeom prst="rect">
            <a:avLst/>
          </a:prstGeom>
          <a:noFill/>
          <a:ln>
            <a:noFill/>
          </a:ln>
        </p:spPr>
        <p:txBody>
          <a:bodyPr spcFirstLastPara="1" wrap="square" lIns="91425" tIns="91425" rIns="91425" bIns="91425" anchor="t" anchorCtr="0">
            <a:normAutofit/>
          </a:bodyPr>
          <a:lstStyle>
            <a:lvl1pPr marL="457200" lvl="0" indent="-336550">
              <a:lnSpc>
                <a:spcPct val="120000"/>
              </a:lnSpc>
              <a:spcBef>
                <a:spcPts val="0"/>
              </a:spcBef>
              <a:spcAft>
                <a:spcPts val="0"/>
              </a:spcAft>
              <a:buClr>
                <a:schemeClr val="dk1"/>
              </a:buClr>
              <a:buSzPts val="1700"/>
              <a:buFont typeface="Roboto"/>
              <a:buChar char="●"/>
              <a:defRPr sz="1700">
                <a:solidFill>
                  <a:schemeClr val="dk1"/>
                </a:solidFill>
                <a:latin typeface="Roboto"/>
                <a:ea typeface="Roboto"/>
                <a:cs typeface="Roboto"/>
                <a:sym typeface="Roboto"/>
              </a:defRPr>
            </a:lvl1pPr>
            <a:lvl2pPr marL="914400" lvl="1" indent="-323850">
              <a:lnSpc>
                <a:spcPct val="12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3pPr>
            <a:lvl4pPr marL="1828800" lvl="3"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4pPr>
            <a:lvl5pPr marL="2286000" lvl="4"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5pPr>
            <a:lvl6pPr marL="2743200" lvl="5"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6pPr>
            <a:lvl7pPr marL="3200400" lvl="6"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7pPr>
            <a:lvl8pPr marL="3657600" lvl="7"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8pPr>
            <a:lvl9pPr marL="4114800" lvl="8"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61" r:id="rId9"/>
    <p:sldLayoutId id="214748366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187"/>
        <p:cNvGrpSpPr/>
        <p:nvPr/>
      </p:nvGrpSpPr>
      <p:grpSpPr>
        <a:xfrm>
          <a:off x="0" y="0"/>
          <a:ext cx="0" cy="0"/>
          <a:chOff x="0" y="0"/>
          <a:chExt cx="0" cy="0"/>
        </a:xfrm>
      </p:grpSpPr>
      <p:sp>
        <p:nvSpPr>
          <p:cNvPr id="188" name="Google Shape;188;p46"/>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100"/>
              <a:buFont typeface="Roboto"/>
              <a:buNone/>
              <a:defRPr sz="3100" b="1">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189" name="Google Shape;189;p46"/>
          <p:cNvSpPr txBox="1">
            <a:spLocks noGrp="1"/>
          </p:cNvSpPr>
          <p:nvPr>
            <p:ph type="body" idx="1"/>
          </p:nvPr>
        </p:nvSpPr>
        <p:spPr>
          <a:xfrm>
            <a:off x="424350" y="1578869"/>
            <a:ext cx="8520600" cy="3416400"/>
          </a:xfrm>
          <a:prstGeom prst="rect">
            <a:avLst/>
          </a:prstGeom>
          <a:noFill/>
          <a:ln>
            <a:noFill/>
          </a:ln>
        </p:spPr>
        <p:txBody>
          <a:bodyPr spcFirstLastPara="1" wrap="square" lIns="91425" tIns="91425" rIns="91425" bIns="91425" anchor="t" anchorCtr="0">
            <a:normAutofit/>
          </a:bodyPr>
          <a:lstStyle>
            <a:lvl1pPr marL="457200" lvl="0" indent="-336550" rtl="0">
              <a:lnSpc>
                <a:spcPct val="120000"/>
              </a:lnSpc>
              <a:spcBef>
                <a:spcPts val="0"/>
              </a:spcBef>
              <a:spcAft>
                <a:spcPts val="0"/>
              </a:spcAft>
              <a:buClr>
                <a:schemeClr val="dk1"/>
              </a:buClr>
              <a:buSzPts val="1700"/>
              <a:buFont typeface="Roboto"/>
              <a:buChar char="●"/>
              <a:defRPr sz="1700">
                <a:solidFill>
                  <a:schemeClr val="dk1"/>
                </a:solidFill>
                <a:latin typeface="Roboto"/>
                <a:ea typeface="Roboto"/>
                <a:cs typeface="Roboto"/>
                <a:sym typeface="Roboto"/>
              </a:defRPr>
            </a:lvl1pPr>
            <a:lvl2pPr marL="914400" lvl="1" indent="-323850" rtl="0">
              <a:lnSpc>
                <a:spcPct val="12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3pPr>
            <a:lvl4pPr marL="1828800" lvl="3"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4pPr>
            <a:lvl5pPr marL="2286000" lvl="4"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5pPr>
            <a:lvl6pPr marL="2743200" lvl="5"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6pPr>
            <a:lvl7pPr marL="3200400" lvl="6"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7pPr>
            <a:lvl8pPr marL="3657600" lvl="7"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8pPr>
            <a:lvl9pPr marL="4114800" lvl="8" indent="-311150" rtl="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9pPr>
          </a:lstStyle>
          <a:p>
            <a:endParaRPr/>
          </a:p>
        </p:txBody>
      </p:sp>
      <p:sp>
        <p:nvSpPr>
          <p:cNvPr id="190" name="Google Shape;190;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9.jpg"/><Relationship Id="rId7" Type="http://schemas.openxmlformats.org/officeDocument/2006/relationships/image" Target="../media/image44.png"/><Relationship Id="rId2" Type="http://schemas.openxmlformats.org/officeDocument/2006/relationships/image" Target="../media/image38.jpg"/><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9.jpg"/><Relationship Id="rId7" Type="http://schemas.openxmlformats.org/officeDocument/2006/relationships/image" Target="../media/image530.png"/><Relationship Id="rId12" Type="http://schemas.openxmlformats.org/officeDocument/2006/relationships/image" Target="../media/image53.png"/><Relationship Id="rId2" Type="http://schemas.openxmlformats.org/officeDocument/2006/relationships/image" Target="../media/image38.jpg"/><Relationship Id="rId1" Type="http://schemas.openxmlformats.org/officeDocument/2006/relationships/slideLayout" Target="../slideLayouts/slideLayout3.xml"/><Relationship Id="rId6" Type="http://schemas.openxmlformats.org/officeDocument/2006/relationships/image" Target="../media/image520.png"/><Relationship Id="rId11"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49.png"/><Relationship Id="rId4" Type="http://schemas.openxmlformats.org/officeDocument/2006/relationships/image" Target="../media/image50.png"/><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1.jpeg"/><Relationship Id="rId4" Type="http://schemas.openxmlformats.org/officeDocument/2006/relationships/hyperlink" Target="http://www.linkedin.com/in/igor-stureiko"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4.xml"/><Relationship Id="rId1" Type="http://schemas.openxmlformats.org/officeDocument/2006/relationships/slideLayout" Target="../slideLayouts/slideLayout8.xml"/><Relationship Id="rId5" Type="http://schemas.openxmlformats.org/officeDocument/2006/relationships/image" Target="../media/image70.png"/><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3.jp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62"/>
          <p:cNvSpPr txBox="1">
            <a:spLocks noGrp="1"/>
          </p:cNvSpPr>
          <p:nvPr>
            <p:ph type="subTitle" idx="1"/>
          </p:nvPr>
        </p:nvSpPr>
        <p:spPr>
          <a:xfrm>
            <a:off x="944650" y="4350425"/>
            <a:ext cx="77103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t>otus.ru</a:t>
            </a:r>
            <a:endParaRPr/>
          </a:p>
        </p:txBody>
      </p:sp>
      <p:sp>
        <p:nvSpPr>
          <p:cNvPr id="258" name="Google Shape;258;p62"/>
          <p:cNvSpPr txBox="1">
            <a:spLocks noGrp="1"/>
          </p:cNvSpPr>
          <p:nvPr>
            <p:ph type="title"/>
          </p:nvPr>
        </p:nvSpPr>
        <p:spPr>
          <a:xfrm>
            <a:off x="944650" y="1769194"/>
            <a:ext cx="8183100" cy="21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Reinforcement Learning</a:t>
            </a:r>
            <a:endParaRPr dirty="0"/>
          </a:p>
          <a:p>
            <a:pPr marL="0" lvl="0" indent="0" algn="l" rtl="0">
              <a:spcBef>
                <a:spcPts val="0"/>
              </a:spcBef>
              <a:spcAft>
                <a:spcPts val="0"/>
              </a:spcAft>
              <a:buClr>
                <a:schemeClr val="dk1"/>
              </a:buClr>
              <a:buSzPts val="1100"/>
              <a:buFont typeface="Arial"/>
              <a:buNone/>
            </a:pPr>
            <a:r>
              <a:rPr lang="en-US" sz="3600" dirty="0"/>
              <a:t>SARSA, Q-learning algorithms</a:t>
            </a:r>
            <a:endParaRPr sz="6600" dirty="0"/>
          </a:p>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71"/>
          <p:cNvSpPr txBox="1"/>
          <p:nvPr/>
        </p:nvSpPr>
        <p:spPr>
          <a:xfrm>
            <a:off x="500550" y="330725"/>
            <a:ext cx="5351100" cy="7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a:latin typeface="Roboto"/>
                <a:ea typeface="Roboto"/>
                <a:cs typeface="Roboto"/>
                <a:sym typeface="Roboto"/>
              </a:rPr>
              <a:t>Направления курсов</a:t>
            </a:r>
            <a:endParaRPr sz="3100" b="1">
              <a:latin typeface="Roboto"/>
              <a:ea typeface="Roboto"/>
              <a:cs typeface="Roboto"/>
              <a:sym typeface="Roboto"/>
            </a:endParaRPr>
          </a:p>
        </p:txBody>
      </p:sp>
      <p:sp>
        <p:nvSpPr>
          <p:cNvPr id="350" name="Google Shape;350;p71"/>
          <p:cNvSpPr txBox="1">
            <a:spLocks noGrp="1"/>
          </p:cNvSpPr>
          <p:nvPr>
            <p:ph type="subTitle" idx="4294967295"/>
          </p:nvPr>
        </p:nvSpPr>
        <p:spPr>
          <a:xfrm>
            <a:off x="540725" y="977775"/>
            <a:ext cx="6958500" cy="60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1400" b="1">
                <a:solidFill>
                  <a:srgbClr val="FF7700"/>
                </a:solidFill>
              </a:rPr>
              <a:t>Обучение специалистов разных грейдов: junior, middle, senior, lead</a:t>
            </a:r>
            <a:endParaRPr sz="1400" b="1">
              <a:solidFill>
                <a:srgbClr val="FF7700"/>
              </a:solidFill>
            </a:endParaRPr>
          </a:p>
        </p:txBody>
      </p:sp>
      <p:sp>
        <p:nvSpPr>
          <p:cNvPr id="351" name="Google Shape;351;p71"/>
          <p:cNvSpPr txBox="1"/>
          <p:nvPr/>
        </p:nvSpPr>
        <p:spPr>
          <a:xfrm>
            <a:off x="1776475" y="2699425"/>
            <a:ext cx="2344500" cy="1176000"/>
          </a:xfrm>
          <a:prstGeom prst="rect">
            <a:avLst/>
          </a:prstGeom>
          <a:noFill/>
          <a:ln>
            <a:noFill/>
          </a:ln>
        </p:spPr>
        <p:txBody>
          <a:bodyPr spcFirstLastPara="1" wrap="square" lIns="91425" tIns="91425" rIns="91425" bIns="91425" anchor="t" anchorCtr="0">
            <a:spAutoFit/>
          </a:bodyPr>
          <a:lstStyle/>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Программирование</a:t>
            </a:r>
            <a:endParaRPr>
              <a:latin typeface="Roboto"/>
              <a:ea typeface="Roboto"/>
              <a:cs typeface="Roboto"/>
              <a:sym typeface="Roboto"/>
            </a:endParaRPr>
          </a:p>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Инфраструктура</a:t>
            </a:r>
            <a:endParaRPr>
              <a:latin typeface="Roboto"/>
              <a:ea typeface="Roboto"/>
              <a:cs typeface="Roboto"/>
              <a:sym typeface="Roboto"/>
            </a:endParaRPr>
          </a:p>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Тестирование</a:t>
            </a:r>
            <a:endParaRPr>
              <a:latin typeface="Roboto"/>
              <a:ea typeface="Roboto"/>
              <a:cs typeface="Roboto"/>
              <a:sym typeface="Roboto"/>
            </a:endParaRPr>
          </a:p>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Аналитика</a:t>
            </a:r>
            <a:endParaRPr>
              <a:latin typeface="Roboto"/>
              <a:ea typeface="Roboto"/>
              <a:cs typeface="Roboto"/>
              <a:sym typeface="Roboto"/>
            </a:endParaRPr>
          </a:p>
        </p:txBody>
      </p:sp>
      <p:pic>
        <p:nvPicPr>
          <p:cNvPr id="352" name="Google Shape;352;p71"/>
          <p:cNvPicPr preferRelativeResize="0"/>
          <p:nvPr/>
        </p:nvPicPr>
        <p:blipFill rotWithShape="1">
          <a:blip r:embed="rId3">
            <a:alphaModFix/>
          </a:blip>
          <a:srcRect/>
          <a:stretch/>
        </p:blipFill>
        <p:spPr>
          <a:xfrm>
            <a:off x="2208146" y="1889329"/>
            <a:ext cx="652375" cy="652375"/>
          </a:xfrm>
          <a:prstGeom prst="rect">
            <a:avLst/>
          </a:prstGeom>
          <a:noFill/>
          <a:ln>
            <a:noFill/>
          </a:ln>
        </p:spPr>
      </p:pic>
      <p:sp>
        <p:nvSpPr>
          <p:cNvPr id="353" name="Google Shape;353;p71"/>
          <p:cNvSpPr txBox="1"/>
          <p:nvPr/>
        </p:nvSpPr>
        <p:spPr>
          <a:xfrm>
            <a:off x="4802550" y="2699425"/>
            <a:ext cx="3299400" cy="1176000"/>
          </a:xfrm>
          <a:prstGeom prst="rect">
            <a:avLst/>
          </a:prstGeom>
          <a:noFill/>
          <a:ln>
            <a:noFill/>
          </a:ln>
        </p:spPr>
        <p:txBody>
          <a:bodyPr spcFirstLastPara="1" wrap="square" lIns="91425" tIns="91425" rIns="91425" bIns="91425" anchor="t" anchorCtr="0">
            <a:spAutoFit/>
          </a:bodyPr>
          <a:lstStyle/>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Data Science</a:t>
            </a:r>
            <a:endParaRPr>
              <a:latin typeface="Roboto"/>
              <a:ea typeface="Roboto"/>
              <a:cs typeface="Roboto"/>
              <a:sym typeface="Roboto"/>
            </a:endParaRPr>
          </a:p>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Управление</a:t>
            </a:r>
            <a:endParaRPr>
              <a:latin typeface="Roboto"/>
              <a:ea typeface="Roboto"/>
              <a:cs typeface="Roboto"/>
              <a:sym typeface="Roboto"/>
            </a:endParaRPr>
          </a:p>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GameDev</a:t>
            </a:r>
            <a:endParaRPr>
              <a:latin typeface="Roboto"/>
              <a:ea typeface="Roboto"/>
              <a:cs typeface="Roboto"/>
              <a:sym typeface="Roboto"/>
            </a:endParaRPr>
          </a:p>
          <a:p>
            <a:pPr marL="352799" lvl="0" indent="-211300" algn="l" rtl="0">
              <a:lnSpc>
                <a:spcPct val="120000"/>
              </a:lnSpc>
              <a:spcBef>
                <a:spcPts val="0"/>
              </a:spcBef>
              <a:spcAft>
                <a:spcPts val="0"/>
              </a:spcAft>
              <a:buSzPts val="1400"/>
              <a:buFont typeface="Roboto"/>
              <a:buChar char="●"/>
            </a:pPr>
            <a:r>
              <a:rPr lang="ru">
                <a:latin typeface="Roboto"/>
                <a:ea typeface="Roboto"/>
                <a:cs typeface="Roboto"/>
                <a:sym typeface="Roboto"/>
              </a:rPr>
              <a:t>Информационная безопасность</a:t>
            </a:r>
            <a:endParaRPr>
              <a:latin typeface="Roboto"/>
              <a:ea typeface="Roboto"/>
              <a:cs typeface="Roboto"/>
              <a:sym typeface="Roboto"/>
            </a:endParaRPr>
          </a:p>
        </p:txBody>
      </p:sp>
      <p:pic>
        <p:nvPicPr>
          <p:cNvPr id="354" name="Google Shape;354;p71"/>
          <p:cNvPicPr preferRelativeResize="0"/>
          <p:nvPr/>
        </p:nvPicPr>
        <p:blipFill rotWithShape="1">
          <a:blip r:embed="rId4">
            <a:alphaModFix/>
          </a:blip>
          <a:srcRect/>
          <a:stretch/>
        </p:blipFill>
        <p:spPr>
          <a:xfrm>
            <a:off x="5234221" y="1889329"/>
            <a:ext cx="652375" cy="652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72"/>
          <p:cNvSpPr txBox="1"/>
          <p:nvPr/>
        </p:nvSpPr>
        <p:spPr>
          <a:xfrm>
            <a:off x="521225" y="1683400"/>
            <a:ext cx="2120400" cy="794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ru" sz="1200" b="1" i="0" u="none" strike="noStrike" cap="none">
                <a:solidFill>
                  <a:schemeClr val="dk1"/>
                </a:solidFill>
                <a:latin typeface="Roboto"/>
                <a:ea typeface="Roboto"/>
                <a:cs typeface="Roboto"/>
                <a:sym typeface="Roboto"/>
              </a:rPr>
              <a:t>курсов</a:t>
            </a:r>
            <a:r>
              <a:rPr lang="ru" sz="1200" b="0" i="0" u="none" strike="noStrike" cap="none">
                <a:solidFill>
                  <a:srgbClr val="000000"/>
                </a:solidFill>
                <a:latin typeface="Roboto"/>
                <a:ea typeface="Roboto"/>
                <a:cs typeface="Roboto"/>
                <a:sym typeface="Roboto"/>
              </a:rPr>
              <a:t> для junior, middle, senior специалистов</a:t>
            </a: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ru" sz="1200" b="0" i="0" u="none" strike="noStrike" cap="none">
                <a:solidFill>
                  <a:srgbClr val="000000"/>
                </a:solidFill>
                <a:latin typeface="Roboto"/>
                <a:ea typeface="Roboto"/>
                <a:cs typeface="Roboto"/>
                <a:sym typeface="Roboto"/>
              </a:rPr>
              <a:t>и менеджеров</a:t>
            </a:r>
            <a:endParaRPr sz="1200" b="0" i="0" u="none" strike="noStrike" cap="none">
              <a:solidFill>
                <a:srgbClr val="000000"/>
              </a:solidFill>
              <a:latin typeface="Roboto"/>
              <a:ea typeface="Roboto"/>
              <a:cs typeface="Roboto"/>
              <a:sym typeface="Roboto"/>
            </a:endParaRPr>
          </a:p>
        </p:txBody>
      </p:sp>
      <p:sp>
        <p:nvSpPr>
          <p:cNvPr id="360" name="Google Shape;360;p72"/>
          <p:cNvSpPr txBox="1"/>
          <p:nvPr/>
        </p:nvSpPr>
        <p:spPr>
          <a:xfrm>
            <a:off x="521225" y="1124124"/>
            <a:ext cx="18300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ru" sz="3100" b="1" i="0" u="none" strike="noStrike" cap="none">
                <a:solidFill>
                  <a:srgbClr val="FF7700"/>
                </a:solidFill>
                <a:latin typeface="Roboto"/>
                <a:ea typeface="Roboto"/>
                <a:cs typeface="Roboto"/>
                <a:sym typeface="Roboto"/>
              </a:rPr>
              <a:t>130+</a:t>
            </a:r>
            <a:endParaRPr sz="3100" b="1" i="0" u="none" strike="noStrike" cap="none">
              <a:solidFill>
                <a:srgbClr val="FF7700"/>
              </a:solidFill>
              <a:latin typeface="Roboto"/>
              <a:ea typeface="Roboto"/>
              <a:cs typeface="Roboto"/>
              <a:sym typeface="Roboto"/>
            </a:endParaRPr>
          </a:p>
        </p:txBody>
      </p:sp>
      <p:pic>
        <p:nvPicPr>
          <p:cNvPr id="361" name="Google Shape;361;p72"/>
          <p:cNvPicPr preferRelativeResize="0"/>
          <p:nvPr/>
        </p:nvPicPr>
        <p:blipFill rotWithShape="1">
          <a:blip r:embed="rId3">
            <a:alphaModFix/>
          </a:blip>
          <a:srcRect l="1114" r="1124"/>
          <a:stretch/>
        </p:blipFill>
        <p:spPr>
          <a:xfrm>
            <a:off x="6031050" y="0"/>
            <a:ext cx="3112951" cy="2617950"/>
          </a:xfrm>
          <a:prstGeom prst="rect">
            <a:avLst/>
          </a:prstGeom>
          <a:noFill/>
          <a:ln>
            <a:noFill/>
          </a:ln>
        </p:spPr>
      </p:pic>
      <p:sp>
        <p:nvSpPr>
          <p:cNvPr id="362" name="Google Shape;362;p72"/>
          <p:cNvSpPr txBox="1"/>
          <p:nvPr/>
        </p:nvSpPr>
        <p:spPr>
          <a:xfrm>
            <a:off x="3074550" y="1683400"/>
            <a:ext cx="2798700" cy="1006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ru" sz="1200" b="1" i="0" u="none" strike="noStrike" cap="none">
                <a:solidFill>
                  <a:srgbClr val="000000"/>
                </a:solidFill>
                <a:latin typeface="Roboto"/>
                <a:ea typeface="Roboto"/>
                <a:cs typeface="Roboto"/>
                <a:sym typeface="Roboto"/>
              </a:rPr>
              <a:t>преподавателей </a:t>
            </a:r>
            <a:r>
              <a:rPr lang="ru" sz="1200" b="0" i="0" u="none" strike="noStrike" cap="none">
                <a:solidFill>
                  <a:srgbClr val="000000"/>
                </a:solidFill>
                <a:latin typeface="Roboto"/>
                <a:ea typeface="Roboto"/>
                <a:cs typeface="Roboto"/>
                <a:sym typeface="Roboto"/>
              </a:rPr>
              <a:t>делятся актуальными знаниями</a:t>
            </a: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ru" sz="1200" b="0" i="0" u="none" strike="noStrike" cap="none">
                <a:solidFill>
                  <a:srgbClr val="000000"/>
                </a:solidFill>
                <a:latin typeface="Roboto"/>
                <a:ea typeface="Roboto"/>
                <a:cs typeface="Roboto"/>
                <a:sym typeface="Roboto"/>
              </a:rPr>
              <a:t>и  реальными кейсами,  востребованными в IT-индустрии</a:t>
            </a:r>
            <a:endParaRPr sz="1200" b="0" i="0" u="none" strike="noStrike" cap="none">
              <a:solidFill>
                <a:srgbClr val="000000"/>
              </a:solidFill>
              <a:latin typeface="Roboto"/>
              <a:ea typeface="Roboto"/>
              <a:cs typeface="Roboto"/>
              <a:sym typeface="Roboto"/>
            </a:endParaRPr>
          </a:p>
        </p:txBody>
      </p:sp>
      <p:sp>
        <p:nvSpPr>
          <p:cNvPr id="363" name="Google Shape;363;p72"/>
          <p:cNvSpPr txBox="1"/>
          <p:nvPr/>
        </p:nvSpPr>
        <p:spPr>
          <a:xfrm>
            <a:off x="3074550" y="1124114"/>
            <a:ext cx="18300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ru" sz="3100" b="1" i="0" u="none" strike="noStrike" cap="none">
                <a:solidFill>
                  <a:srgbClr val="FF7700"/>
                </a:solidFill>
                <a:latin typeface="Roboto"/>
                <a:ea typeface="Roboto"/>
                <a:cs typeface="Roboto"/>
                <a:sym typeface="Roboto"/>
              </a:rPr>
              <a:t>600+</a:t>
            </a:r>
            <a:endParaRPr sz="3100" b="1" i="0" u="none" strike="noStrike" cap="none">
              <a:solidFill>
                <a:srgbClr val="FF7700"/>
              </a:solidFill>
              <a:latin typeface="Roboto"/>
              <a:ea typeface="Roboto"/>
              <a:cs typeface="Roboto"/>
              <a:sym typeface="Roboto"/>
            </a:endParaRPr>
          </a:p>
        </p:txBody>
      </p:sp>
      <p:sp>
        <p:nvSpPr>
          <p:cNvPr id="364" name="Google Shape;364;p72"/>
          <p:cNvSpPr txBox="1"/>
          <p:nvPr/>
        </p:nvSpPr>
        <p:spPr>
          <a:xfrm>
            <a:off x="2351221" y="3528217"/>
            <a:ext cx="2959200" cy="794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ru" sz="1200" b="1" i="0" u="none" strike="noStrike" cap="none">
                <a:solidFill>
                  <a:srgbClr val="000000"/>
                </a:solidFill>
                <a:latin typeface="Roboto"/>
                <a:ea typeface="Roboto"/>
                <a:cs typeface="Roboto"/>
                <a:sym typeface="Roboto"/>
              </a:rPr>
              <a:t>выпускников </a:t>
            </a:r>
            <a:r>
              <a:rPr lang="ru" sz="1200" b="0" i="0" u="none" strike="noStrike" cap="none">
                <a:solidFill>
                  <a:srgbClr val="000000"/>
                </a:solidFill>
                <a:latin typeface="Roboto"/>
                <a:ea typeface="Roboto"/>
                <a:cs typeface="Roboto"/>
                <a:sym typeface="Roboto"/>
              </a:rPr>
              <a:t>уже прошли обучение по  программам, адаптированным под запросы ведущих работодателей</a:t>
            </a:r>
            <a:endParaRPr sz="1200" b="0" i="0" u="none" strike="noStrike" cap="none">
              <a:solidFill>
                <a:srgbClr val="000000"/>
              </a:solidFill>
              <a:latin typeface="Roboto"/>
              <a:ea typeface="Roboto"/>
              <a:cs typeface="Roboto"/>
              <a:sym typeface="Roboto"/>
            </a:endParaRPr>
          </a:p>
        </p:txBody>
      </p:sp>
      <p:sp>
        <p:nvSpPr>
          <p:cNvPr id="365" name="Google Shape;365;p72"/>
          <p:cNvSpPr txBox="1"/>
          <p:nvPr/>
        </p:nvSpPr>
        <p:spPr>
          <a:xfrm>
            <a:off x="2351221" y="2968941"/>
            <a:ext cx="18300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ru" sz="3100" b="1">
                <a:solidFill>
                  <a:srgbClr val="FF7700"/>
                </a:solidFill>
                <a:latin typeface="Roboto"/>
                <a:ea typeface="Roboto"/>
                <a:cs typeface="Roboto"/>
                <a:sym typeface="Roboto"/>
              </a:rPr>
              <a:t>20</a:t>
            </a:r>
            <a:r>
              <a:rPr lang="ru" sz="3100" b="1" i="0" u="none" strike="noStrike" cap="none">
                <a:solidFill>
                  <a:srgbClr val="FF7700"/>
                </a:solidFill>
                <a:latin typeface="Roboto"/>
                <a:ea typeface="Roboto"/>
                <a:cs typeface="Roboto"/>
                <a:sym typeface="Roboto"/>
              </a:rPr>
              <a:t> 000+</a:t>
            </a:r>
            <a:endParaRPr sz="3100" b="1" i="0" u="none" strike="noStrike" cap="none">
              <a:solidFill>
                <a:srgbClr val="FF7700"/>
              </a:solidFill>
              <a:latin typeface="Roboto"/>
              <a:ea typeface="Roboto"/>
              <a:cs typeface="Roboto"/>
              <a:sym typeface="Roboto"/>
            </a:endParaRPr>
          </a:p>
        </p:txBody>
      </p:sp>
      <p:sp>
        <p:nvSpPr>
          <p:cNvPr id="366" name="Google Shape;366;p72"/>
          <p:cNvSpPr txBox="1"/>
          <p:nvPr/>
        </p:nvSpPr>
        <p:spPr>
          <a:xfrm>
            <a:off x="5663573" y="3528217"/>
            <a:ext cx="3185700" cy="794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ru" sz="1200" b="1" i="0" u="none" strike="noStrike" cap="none">
                <a:solidFill>
                  <a:srgbClr val="000000"/>
                </a:solidFill>
                <a:latin typeface="Roboto"/>
                <a:ea typeface="Roboto"/>
                <a:cs typeface="Roboto"/>
                <a:sym typeface="Roboto"/>
              </a:rPr>
              <a:t>ИТ-специалистов </a:t>
            </a:r>
            <a:r>
              <a:rPr lang="ru" sz="1200" b="0" i="0" u="none" strike="noStrike" cap="none">
                <a:solidFill>
                  <a:srgbClr val="000000"/>
                </a:solidFill>
                <a:latin typeface="Roboto"/>
                <a:ea typeface="Roboto"/>
                <a:cs typeface="Roboto"/>
                <a:sym typeface="Roboto"/>
              </a:rPr>
              <a:t>в нашем сообществе, читают наши материалы, учатся</a:t>
            </a: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ru" sz="1200" b="0" i="0" u="none" strike="noStrike" cap="none">
                <a:solidFill>
                  <a:srgbClr val="000000"/>
                </a:solidFill>
                <a:latin typeface="Roboto"/>
                <a:ea typeface="Roboto"/>
                <a:cs typeface="Roboto"/>
                <a:sym typeface="Roboto"/>
              </a:rPr>
              <a:t>и общаются на наших площадках</a:t>
            </a:r>
            <a:endParaRPr sz="1200" b="0" i="0" u="none" strike="noStrike" cap="none">
              <a:solidFill>
                <a:srgbClr val="000000"/>
              </a:solidFill>
              <a:latin typeface="Roboto"/>
              <a:ea typeface="Roboto"/>
              <a:cs typeface="Roboto"/>
              <a:sym typeface="Roboto"/>
            </a:endParaRPr>
          </a:p>
        </p:txBody>
      </p:sp>
      <p:sp>
        <p:nvSpPr>
          <p:cNvPr id="367" name="Google Shape;367;p72"/>
          <p:cNvSpPr txBox="1"/>
          <p:nvPr/>
        </p:nvSpPr>
        <p:spPr>
          <a:xfrm>
            <a:off x="5663572" y="2968941"/>
            <a:ext cx="2798700" cy="66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ru" sz="3100" b="1">
                <a:solidFill>
                  <a:srgbClr val="FF7700"/>
                </a:solidFill>
                <a:latin typeface="Roboto"/>
                <a:ea typeface="Roboto"/>
                <a:cs typeface="Roboto"/>
                <a:sym typeface="Roboto"/>
              </a:rPr>
              <a:t>430</a:t>
            </a:r>
            <a:r>
              <a:rPr lang="ru" sz="3100" b="1" i="0" u="none" strike="noStrike" cap="none">
                <a:solidFill>
                  <a:srgbClr val="FF7700"/>
                </a:solidFill>
                <a:latin typeface="Roboto"/>
                <a:ea typeface="Roboto"/>
                <a:cs typeface="Roboto"/>
                <a:sym typeface="Roboto"/>
              </a:rPr>
              <a:t> 000+</a:t>
            </a:r>
            <a:endParaRPr sz="3100" b="1" i="0" u="none" strike="noStrike" cap="none">
              <a:solidFill>
                <a:srgbClr val="FF7700"/>
              </a:solidFill>
              <a:latin typeface="Roboto"/>
              <a:ea typeface="Roboto"/>
              <a:cs typeface="Roboto"/>
              <a:sym typeface="Roboto"/>
            </a:endParaRPr>
          </a:p>
        </p:txBody>
      </p:sp>
      <p:sp>
        <p:nvSpPr>
          <p:cNvPr id="368" name="Google Shape;368;p72"/>
          <p:cNvSpPr txBox="1"/>
          <p:nvPr/>
        </p:nvSpPr>
        <p:spPr>
          <a:xfrm>
            <a:off x="500550" y="330725"/>
            <a:ext cx="8520600" cy="7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a:latin typeface="Roboto"/>
                <a:ea typeface="Roboto"/>
                <a:cs typeface="Roboto"/>
                <a:sym typeface="Roboto"/>
              </a:rPr>
              <a:t>Мы в цифрах</a:t>
            </a:r>
            <a:endParaRPr sz="3100" b="1">
              <a:solidFill>
                <a:srgbClr val="000000"/>
              </a:solidFill>
              <a:latin typeface="Roboto"/>
              <a:ea typeface="Roboto"/>
              <a:cs typeface="Roboto"/>
              <a:sym typeface="Roboto"/>
            </a:endParaRPr>
          </a:p>
        </p:txBody>
      </p:sp>
      <p:sp>
        <p:nvSpPr>
          <p:cNvPr id="369" name="Google Shape;369;p72"/>
          <p:cNvSpPr txBox="1"/>
          <p:nvPr/>
        </p:nvSpPr>
        <p:spPr>
          <a:xfrm>
            <a:off x="422575" y="3528225"/>
            <a:ext cx="1882500" cy="581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ru" sz="1200" b="1">
                <a:latin typeface="Roboto"/>
                <a:ea typeface="Roboto"/>
                <a:cs typeface="Roboto"/>
                <a:sym typeface="Roboto"/>
              </a:rPr>
              <a:t>лет с</a:t>
            </a:r>
            <a:r>
              <a:rPr lang="ru" sz="1200">
                <a:latin typeface="Roboto"/>
                <a:ea typeface="Roboto"/>
                <a:cs typeface="Roboto"/>
                <a:sym typeface="Roboto"/>
              </a:rPr>
              <a:t>о дня основания компании</a:t>
            </a:r>
            <a:endParaRPr sz="1200" b="0" i="0" u="none" strike="noStrike" cap="none">
              <a:solidFill>
                <a:srgbClr val="000000"/>
              </a:solidFill>
              <a:latin typeface="Roboto"/>
              <a:ea typeface="Roboto"/>
              <a:cs typeface="Roboto"/>
              <a:sym typeface="Roboto"/>
            </a:endParaRPr>
          </a:p>
        </p:txBody>
      </p:sp>
      <p:sp>
        <p:nvSpPr>
          <p:cNvPr id="370" name="Google Shape;370;p72"/>
          <p:cNvSpPr txBox="1"/>
          <p:nvPr/>
        </p:nvSpPr>
        <p:spPr>
          <a:xfrm>
            <a:off x="484675" y="2968950"/>
            <a:ext cx="11064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ru" sz="3100" b="1">
                <a:solidFill>
                  <a:srgbClr val="FF7700"/>
                </a:solidFill>
                <a:latin typeface="Roboto"/>
                <a:ea typeface="Roboto"/>
                <a:cs typeface="Roboto"/>
                <a:sym typeface="Roboto"/>
              </a:rPr>
              <a:t>6</a:t>
            </a:r>
            <a:endParaRPr sz="3100" b="1" i="0" u="none" strike="noStrike" cap="none">
              <a:solidFill>
                <a:srgbClr val="FF7700"/>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73"/>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Напишите, пожалуйста, в чат подходящую цифру</a:t>
            </a:r>
            <a:endParaRPr/>
          </a:p>
        </p:txBody>
      </p:sp>
      <p:sp>
        <p:nvSpPr>
          <p:cNvPr id="376" name="Google Shape;376;p73"/>
          <p:cNvSpPr txBox="1">
            <a:spLocks noGrp="1"/>
          </p:cNvSpPr>
          <p:nvPr>
            <p:ph type="body" idx="4294967295"/>
          </p:nvPr>
        </p:nvSpPr>
        <p:spPr>
          <a:xfrm>
            <a:off x="567875" y="1930253"/>
            <a:ext cx="4999800" cy="1013700"/>
          </a:xfrm>
          <a:prstGeom prst="rect">
            <a:avLst/>
          </a:prstGeom>
          <a:noFill/>
          <a:ln>
            <a:noFill/>
          </a:ln>
        </p:spPr>
        <p:txBody>
          <a:bodyPr spcFirstLastPara="1" wrap="square" lIns="0" tIns="0" rIns="0" bIns="0" anchor="t" anchorCtr="0">
            <a:normAutofit lnSpcReduction="10000"/>
          </a:bodyPr>
          <a:lstStyle/>
          <a:p>
            <a:pPr marL="0" lvl="0" indent="0" algn="l" rtl="0">
              <a:spcBef>
                <a:spcPts val="0"/>
              </a:spcBef>
              <a:spcAft>
                <a:spcPts val="0"/>
              </a:spcAft>
              <a:buClr>
                <a:schemeClr val="dk1"/>
              </a:buClr>
              <a:buSzPts val="1100"/>
              <a:buFont typeface="Arial"/>
              <a:buNone/>
            </a:pPr>
            <a:r>
              <a:rPr lang="ru" sz="1900" b="1">
                <a:solidFill>
                  <a:srgbClr val="FF7700"/>
                </a:solidFill>
              </a:rPr>
              <a:t>1</a:t>
            </a:r>
            <a:r>
              <a:rPr lang="ru" sz="1900" b="1"/>
              <a:t> -</a:t>
            </a:r>
            <a:r>
              <a:rPr lang="ru" sz="1900"/>
              <a:t> если уже учились у нас в компании </a:t>
            </a:r>
            <a:endParaRPr sz="1900"/>
          </a:p>
          <a:p>
            <a:pPr marL="0" lvl="0" indent="0" algn="l" rtl="0">
              <a:spcBef>
                <a:spcPts val="0"/>
              </a:spcBef>
              <a:spcAft>
                <a:spcPts val="0"/>
              </a:spcAft>
              <a:buClr>
                <a:schemeClr val="dk1"/>
              </a:buClr>
              <a:buSzPts val="1100"/>
              <a:buFont typeface="Arial"/>
              <a:buNone/>
            </a:pPr>
            <a:r>
              <a:rPr lang="ru" sz="1900" b="1">
                <a:solidFill>
                  <a:srgbClr val="FF7700"/>
                </a:solidFill>
              </a:rPr>
              <a:t>2</a:t>
            </a:r>
            <a:r>
              <a:rPr lang="ru" sz="1900" b="1"/>
              <a:t> -</a:t>
            </a:r>
            <a:r>
              <a:rPr lang="ru" sz="1900"/>
              <a:t> если НЕ учились, но слышали о нас</a:t>
            </a:r>
            <a:endParaRPr sz="1900"/>
          </a:p>
          <a:p>
            <a:pPr marL="0" lvl="0" indent="0" algn="l" rtl="0">
              <a:spcBef>
                <a:spcPts val="0"/>
              </a:spcBef>
              <a:spcAft>
                <a:spcPts val="0"/>
              </a:spcAft>
              <a:buClr>
                <a:schemeClr val="dk1"/>
              </a:buClr>
              <a:buSzPts val="1100"/>
              <a:buFont typeface="Arial"/>
              <a:buNone/>
            </a:pPr>
            <a:r>
              <a:rPr lang="ru" sz="1900" b="1">
                <a:solidFill>
                  <a:srgbClr val="FF7700"/>
                </a:solidFill>
              </a:rPr>
              <a:t>3</a:t>
            </a:r>
            <a:r>
              <a:rPr lang="ru" sz="1900" b="1"/>
              <a:t> -</a:t>
            </a:r>
            <a:r>
              <a:rPr lang="ru" sz="1900"/>
              <a:t> если впервые знакомитесь с OTUS</a:t>
            </a:r>
            <a:endParaRPr sz="1400">
              <a:solidFill>
                <a:srgbClr val="000000"/>
              </a:solidFill>
            </a:endParaRPr>
          </a:p>
        </p:txBody>
      </p:sp>
      <p:pic>
        <p:nvPicPr>
          <p:cNvPr id="377" name="Google Shape;377;p73"/>
          <p:cNvPicPr preferRelativeResize="0"/>
          <p:nvPr/>
        </p:nvPicPr>
        <p:blipFill rotWithShape="1">
          <a:blip r:embed="rId3">
            <a:alphaModFix/>
          </a:blip>
          <a:srcRect/>
          <a:stretch/>
        </p:blipFill>
        <p:spPr>
          <a:xfrm>
            <a:off x="603650" y="3239988"/>
            <a:ext cx="651601" cy="6516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74"/>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a:ea typeface="Roboto"/>
                <a:cs typeface="Roboto"/>
                <a:sym typeface="Roboto"/>
              </a:rPr>
              <a:t>Reinforcement Learning</a:t>
            </a:r>
            <a:endParaRPr dirty="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75"/>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Цели вебинара</a:t>
            </a:r>
            <a:endParaRPr/>
          </a:p>
        </p:txBody>
      </p:sp>
      <p:sp>
        <p:nvSpPr>
          <p:cNvPr id="388" name="Google Shape;388;p75"/>
          <p:cNvSpPr txBox="1">
            <a:spLocks noGrp="1"/>
          </p:cNvSpPr>
          <p:nvPr>
            <p:ph type="subTitle" idx="4294967295"/>
          </p:nvPr>
        </p:nvSpPr>
        <p:spPr>
          <a:xfrm>
            <a:off x="544450" y="840919"/>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dirty="0">
                <a:solidFill>
                  <a:srgbClr val="FF7700"/>
                </a:solidFill>
              </a:rPr>
              <a:t>После занятия вы сможете</a:t>
            </a:r>
            <a:endParaRPr sz="1500" b="1" dirty="0">
              <a:solidFill>
                <a:srgbClr val="FF7700"/>
              </a:solidFill>
            </a:endParaRPr>
          </a:p>
        </p:txBody>
      </p:sp>
      <p:graphicFrame>
        <p:nvGraphicFramePr>
          <p:cNvPr id="389" name="Google Shape;389;p75"/>
          <p:cNvGraphicFramePr/>
          <p:nvPr>
            <p:extLst>
              <p:ext uri="{D42A27DB-BD31-4B8C-83A1-F6EECF244321}">
                <p14:modId xmlns:p14="http://schemas.microsoft.com/office/powerpoint/2010/main" val="3398868860"/>
              </p:ext>
            </p:extLst>
          </p:nvPr>
        </p:nvGraphicFramePr>
        <p:xfrm>
          <a:off x="952500" y="1544194"/>
          <a:ext cx="7239000" cy="1047912"/>
        </p:xfrm>
        <a:graphic>
          <a:graphicData uri="http://schemas.openxmlformats.org/drawingml/2006/table">
            <a:tbl>
              <a:tblPr>
                <a:noFill/>
                <a:tableStyleId>{9F59E00E-254B-42B5-9FED-D0DB1D54CBD8}</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1.</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 sz="1300" b="0" i="0" u="none" strike="noStrike" cap="none" dirty="0">
                          <a:solidFill>
                            <a:srgbClr val="000000"/>
                          </a:solidFill>
                          <a:latin typeface="Roboto"/>
                          <a:ea typeface="Roboto"/>
                          <a:cs typeface="Roboto"/>
                          <a:sym typeface="Roboto"/>
                        </a:rPr>
                        <a:t> </a:t>
                      </a:r>
                      <a:r>
                        <a:rPr lang="ru-RU" sz="1300" b="0" i="0" u="none" strike="noStrike" cap="none" dirty="0">
                          <a:solidFill>
                            <a:srgbClr val="000000"/>
                          </a:solidFill>
                          <a:latin typeface="Roboto"/>
                          <a:ea typeface="Roboto"/>
                          <a:cs typeface="Roboto"/>
                          <a:sym typeface="Arial"/>
                        </a:rPr>
                        <a:t>Выделить</a:t>
                      </a:r>
                      <a:r>
                        <a:rPr lang="en-TR" sz="1300" b="0" i="0" u="none" strike="noStrike" cap="none" dirty="0">
                          <a:solidFill>
                            <a:srgbClr val="000000"/>
                          </a:solidFill>
                          <a:latin typeface="Roboto"/>
                          <a:ea typeface="Roboto"/>
                          <a:cs typeface="Roboto"/>
                          <a:sym typeface="Arial"/>
                        </a:rPr>
                        <a:t> </a:t>
                      </a:r>
                      <a:r>
                        <a:rPr lang="ru-RU" sz="1300" b="0" i="0" u="none" strike="noStrike" cap="none" dirty="0">
                          <a:solidFill>
                            <a:srgbClr val="000000"/>
                          </a:solidFill>
                          <a:latin typeface="Roboto"/>
                          <a:ea typeface="Roboto"/>
                          <a:cs typeface="Roboto"/>
                          <a:sym typeface="Arial"/>
                        </a:rPr>
                        <a:t>основные отличительные черты</a:t>
                      </a:r>
                      <a:r>
                        <a:rPr lang="en-TR" sz="1300" b="0" i="0" u="none" strike="noStrike" cap="none" dirty="0">
                          <a:solidFill>
                            <a:srgbClr val="000000"/>
                          </a:solidFill>
                          <a:latin typeface="Roboto"/>
                          <a:ea typeface="Roboto"/>
                          <a:cs typeface="Roboto"/>
                          <a:sym typeface="Arial"/>
                        </a:rPr>
                        <a:t> </a:t>
                      </a:r>
                      <a:r>
                        <a:rPr lang="en-US" sz="1300" b="0" i="0" u="none" strike="noStrike" cap="none" dirty="0">
                          <a:solidFill>
                            <a:srgbClr val="000000"/>
                          </a:solidFill>
                          <a:latin typeface="Roboto"/>
                          <a:ea typeface="Roboto"/>
                          <a:cs typeface="Roboto"/>
                          <a:sym typeface="Arial"/>
                        </a:rPr>
                        <a:t>Reinforcement Learning </a:t>
                      </a: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2.</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dirty="0">
                          <a:latin typeface="Roboto"/>
                          <a:ea typeface="Roboto"/>
                          <a:cs typeface="Roboto"/>
                          <a:sym typeface="Roboto"/>
                        </a:rPr>
                        <a:t> Понимать области применения </a:t>
                      </a:r>
                      <a:r>
                        <a:rPr lang="en-US" sz="1300" dirty="0">
                          <a:latin typeface="Roboto"/>
                          <a:ea typeface="Roboto"/>
                          <a:cs typeface="Roboto"/>
                          <a:sym typeface="Roboto"/>
                        </a:rPr>
                        <a:t>Reinforcement Learning</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3.</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dirty="0">
                          <a:latin typeface="Roboto"/>
                          <a:ea typeface="Roboto"/>
                          <a:cs typeface="Roboto"/>
                          <a:sym typeface="Roboto"/>
                        </a:rPr>
                        <a:t> </a:t>
                      </a:r>
                      <a:r>
                        <a:rPr lang="ru-RU" sz="1300" dirty="0">
                          <a:latin typeface="Roboto"/>
                          <a:ea typeface="Roboto"/>
                          <a:cs typeface="Roboto"/>
                          <a:sym typeface="Roboto"/>
                        </a:rPr>
                        <a:t>Понимать структуру и взаимосвязь основных алгоритмов </a:t>
                      </a:r>
                      <a:r>
                        <a:rPr lang="en-US" sz="1300" dirty="0">
                          <a:latin typeface="Roboto"/>
                          <a:ea typeface="Roboto"/>
                          <a:cs typeface="Roboto"/>
                          <a:sym typeface="Roboto"/>
                        </a:rPr>
                        <a:t>Reinforcement Learning</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391" name="Google Shape;391;p75"/>
          <p:cNvPicPr preferRelativeResize="0"/>
          <p:nvPr/>
        </p:nvPicPr>
        <p:blipFill rotWithShape="1">
          <a:blip r:embed="rId3">
            <a:alphaModFix/>
          </a:blip>
          <a:srcRect/>
          <a:stretch/>
        </p:blipFill>
        <p:spPr>
          <a:xfrm>
            <a:off x="8077621" y="258179"/>
            <a:ext cx="652375" cy="652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6"/>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RU" dirty="0"/>
              <a:t>Что такое </a:t>
            </a:r>
            <a:r>
              <a:rPr lang="en-US" dirty="0"/>
              <a:t>Reinforcement Learning</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7"/>
          <p:cNvSpPr txBox="1">
            <a:spLocks noGrp="1"/>
          </p:cNvSpPr>
          <p:nvPr>
            <p:ph type="title"/>
          </p:nvPr>
        </p:nvSpPr>
        <p:spPr>
          <a:xfrm>
            <a:off x="500550" y="330729"/>
            <a:ext cx="8520600" cy="6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Третья парадигма машинного обучения</a:t>
            </a:r>
            <a:endParaRPr/>
          </a:p>
        </p:txBody>
      </p:sp>
      <p:pic>
        <p:nvPicPr>
          <p:cNvPr id="324" name="Google Shape;324;p47"/>
          <p:cNvPicPr preferRelativeResize="0"/>
          <p:nvPr/>
        </p:nvPicPr>
        <p:blipFill>
          <a:blip r:embed="rId3">
            <a:alphaModFix/>
          </a:blip>
          <a:stretch>
            <a:fillRect/>
          </a:stretch>
        </p:blipFill>
        <p:spPr>
          <a:xfrm>
            <a:off x="3981275" y="1257599"/>
            <a:ext cx="4770050" cy="3230849"/>
          </a:xfrm>
          <a:prstGeom prst="rect">
            <a:avLst/>
          </a:prstGeom>
          <a:noFill/>
          <a:ln>
            <a:noFill/>
          </a:ln>
        </p:spPr>
      </p:pic>
      <p:pic>
        <p:nvPicPr>
          <p:cNvPr id="325" name="Google Shape;325;p47"/>
          <p:cNvPicPr preferRelativeResize="0"/>
          <p:nvPr/>
        </p:nvPicPr>
        <p:blipFill rotWithShape="1">
          <a:blip r:embed="rId4">
            <a:alphaModFix/>
          </a:blip>
          <a:srcRect/>
          <a:stretch/>
        </p:blipFill>
        <p:spPr>
          <a:xfrm>
            <a:off x="360000" y="1311488"/>
            <a:ext cx="3453575" cy="31301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58A245-2071-484B-8B77-BEA3358EBA07}"/>
              </a:ext>
            </a:extLst>
          </p:cNvPr>
          <p:cNvSpPr>
            <a:spLocks noGrp="1"/>
          </p:cNvSpPr>
          <p:nvPr>
            <p:ph type="title"/>
          </p:nvPr>
        </p:nvSpPr>
        <p:spPr/>
        <p:txBody>
          <a:bodyPr/>
          <a:lstStyle/>
          <a:p>
            <a:r>
              <a:rPr lang="en-US" dirty="0"/>
              <a:t>Reinforcement Learning</a:t>
            </a:r>
            <a:endParaRPr lang="en-TR" dirty="0"/>
          </a:p>
        </p:txBody>
      </p:sp>
      <p:pic>
        <p:nvPicPr>
          <p:cNvPr id="5" name="Picture 4">
            <a:extLst>
              <a:ext uri="{FF2B5EF4-FFF2-40B4-BE49-F238E27FC236}">
                <a16:creationId xmlns:a16="http://schemas.microsoft.com/office/drawing/2014/main" id="{C7A5D672-3E20-9B43-98BC-4823A95CC50F}"/>
              </a:ext>
            </a:extLst>
          </p:cNvPr>
          <p:cNvPicPr>
            <a:picLocks noChangeAspect="1"/>
          </p:cNvPicPr>
          <p:nvPr/>
        </p:nvPicPr>
        <p:blipFill>
          <a:blip r:embed="rId2"/>
          <a:stretch>
            <a:fillRect/>
          </a:stretch>
        </p:blipFill>
        <p:spPr>
          <a:xfrm>
            <a:off x="1082994" y="978013"/>
            <a:ext cx="6244479" cy="3897764"/>
          </a:xfrm>
          <a:prstGeom prst="rect">
            <a:avLst/>
          </a:prstGeom>
        </p:spPr>
      </p:pic>
    </p:spTree>
    <p:extLst>
      <p:ext uri="{BB962C8B-B14F-4D97-AF65-F5344CB8AC3E}">
        <p14:creationId xmlns:p14="http://schemas.microsoft.com/office/powerpoint/2010/main" val="1858716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4"/>
          <p:cNvSpPr txBox="1"/>
          <p:nvPr/>
        </p:nvSpPr>
        <p:spPr>
          <a:xfrm>
            <a:off x="500550" y="330736"/>
            <a:ext cx="8520600" cy="97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a:solidFill>
                  <a:srgbClr val="000000"/>
                </a:solidFill>
                <a:latin typeface="Roboto"/>
                <a:ea typeface="Roboto"/>
                <a:cs typeface="Roboto"/>
                <a:sym typeface="Roboto"/>
              </a:rPr>
              <a:t>Что такое Обучение с Подкреплением?</a:t>
            </a:r>
            <a:endParaRPr sz="3100" b="1">
              <a:solidFill>
                <a:srgbClr val="000000"/>
              </a:solidFill>
              <a:latin typeface="Roboto"/>
              <a:ea typeface="Roboto"/>
              <a:cs typeface="Roboto"/>
              <a:sym typeface="Roboto"/>
            </a:endParaRPr>
          </a:p>
        </p:txBody>
      </p:sp>
      <p:sp>
        <p:nvSpPr>
          <p:cNvPr id="364" name="Google Shape;364;p54"/>
          <p:cNvSpPr txBox="1"/>
          <p:nvPr/>
        </p:nvSpPr>
        <p:spPr>
          <a:xfrm>
            <a:off x="500550" y="1369325"/>
            <a:ext cx="3413400" cy="3130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300"/>
              </a:spcBef>
              <a:spcAft>
                <a:spcPts val="0"/>
              </a:spcAft>
              <a:buNone/>
            </a:pPr>
            <a:r>
              <a:rPr lang="ru" sz="1350" b="1" dirty="0">
                <a:solidFill>
                  <a:srgbClr val="000000"/>
                </a:solidFill>
                <a:latin typeface="Roboto"/>
                <a:ea typeface="Roboto"/>
                <a:cs typeface="Roboto"/>
                <a:sym typeface="Roboto"/>
              </a:rPr>
              <a:t>Обучение с Подкреплением</a:t>
            </a:r>
            <a:r>
              <a:rPr lang="ru" sz="1350" dirty="0">
                <a:solidFill>
                  <a:srgbClr val="000000"/>
                </a:solidFill>
                <a:latin typeface="Roboto"/>
                <a:ea typeface="Roboto"/>
                <a:cs typeface="Roboto"/>
                <a:sym typeface="Roboto"/>
              </a:rPr>
              <a:t> - это направление машинного обучения, где </a:t>
            </a:r>
            <a:r>
              <a:rPr lang="ru" sz="1350" i="1" u="sng" dirty="0">
                <a:solidFill>
                  <a:srgbClr val="000000"/>
                </a:solidFill>
                <a:latin typeface="Roboto"/>
                <a:ea typeface="Roboto"/>
                <a:cs typeface="Roboto"/>
                <a:sym typeface="Roboto"/>
              </a:rPr>
              <a:t>агент</a:t>
            </a:r>
            <a:r>
              <a:rPr lang="ru" sz="1350" dirty="0">
                <a:solidFill>
                  <a:srgbClr val="000000"/>
                </a:solidFill>
                <a:latin typeface="Roboto"/>
                <a:ea typeface="Roboto"/>
                <a:cs typeface="Roboto"/>
                <a:sym typeface="Roboto"/>
              </a:rPr>
              <a:t> (искусственный интеллект) обучается, </a:t>
            </a:r>
            <a:r>
              <a:rPr lang="ru" sz="1350" i="1" u="sng" dirty="0">
                <a:solidFill>
                  <a:srgbClr val="000000"/>
                </a:solidFill>
                <a:latin typeface="Roboto"/>
                <a:ea typeface="Roboto"/>
                <a:cs typeface="Roboto"/>
                <a:sym typeface="Roboto"/>
              </a:rPr>
              <a:t>принимая решения</a:t>
            </a:r>
            <a:r>
              <a:rPr lang="ru" sz="1350" dirty="0">
                <a:solidFill>
                  <a:srgbClr val="000000"/>
                </a:solidFill>
                <a:latin typeface="Roboto"/>
                <a:ea typeface="Roboto"/>
                <a:cs typeface="Roboto"/>
                <a:sym typeface="Roboto"/>
              </a:rPr>
              <a:t> и действуя </a:t>
            </a:r>
            <a:r>
              <a:rPr lang="ru" sz="1350" i="1" u="sng" dirty="0">
                <a:solidFill>
                  <a:srgbClr val="000000"/>
                </a:solidFill>
                <a:latin typeface="Roboto"/>
                <a:ea typeface="Roboto"/>
                <a:cs typeface="Roboto"/>
                <a:sym typeface="Roboto"/>
              </a:rPr>
              <a:t>в некоторой среде</a:t>
            </a:r>
            <a:r>
              <a:rPr lang="ru" sz="1350" dirty="0">
                <a:solidFill>
                  <a:srgbClr val="000000"/>
                </a:solidFill>
                <a:latin typeface="Roboto"/>
                <a:ea typeface="Roboto"/>
                <a:cs typeface="Roboto"/>
                <a:sym typeface="Roboto"/>
              </a:rPr>
              <a:t> с целью </a:t>
            </a:r>
            <a:r>
              <a:rPr lang="ru" sz="1350" i="1" u="sng" dirty="0">
                <a:solidFill>
                  <a:srgbClr val="000000"/>
                </a:solidFill>
                <a:latin typeface="Roboto"/>
                <a:ea typeface="Roboto"/>
                <a:cs typeface="Roboto"/>
                <a:sym typeface="Roboto"/>
              </a:rPr>
              <a:t>максимизировать некую награду</a:t>
            </a:r>
            <a:r>
              <a:rPr lang="ru" sz="1350" dirty="0">
                <a:solidFill>
                  <a:srgbClr val="000000"/>
                </a:solidFill>
                <a:latin typeface="Roboto"/>
                <a:ea typeface="Roboto"/>
                <a:cs typeface="Roboto"/>
                <a:sym typeface="Roboto"/>
              </a:rPr>
              <a:t>. </a:t>
            </a:r>
            <a:endParaRPr sz="1350" dirty="0">
              <a:solidFill>
                <a:srgbClr val="000000"/>
              </a:solidFill>
              <a:latin typeface="Roboto"/>
              <a:ea typeface="Roboto"/>
              <a:cs typeface="Roboto"/>
              <a:sym typeface="Roboto"/>
            </a:endParaRPr>
          </a:p>
          <a:p>
            <a:pPr marL="0" lvl="0" indent="0" algn="l" rtl="0">
              <a:lnSpc>
                <a:spcPct val="115000"/>
              </a:lnSpc>
              <a:spcBef>
                <a:spcPts val="300"/>
              </a:spcBef>
              <a:spcAft>
                <a:spcPts val="0"/>
              </a:spcAft>
              <a:buNone/>
            </a:pPr>
            <a:endParaRPr sz="1350" dirty="0">
              <a:solidFill>
                <a:srgbClr val="000000"/>
              </a:solidFill>
              <a:latin typeface="Roboto"/>
              <a:ea typeface="Roboto"/>
              <a:cs typeface="Roboto"/>
              <a:sym typeface="Roboto"/>
            </a:endParaRPr>
          </a:p>
          <a:p>
            <a:pPr marL="0" lvl="0" indent="0" algn="l" rtl="0">
              <a:lnSpc>
                <a:spcPct val="115000"/>
              </a:lnSpc>
              <a:spcBef>
                <a:spcPts val="300"/>
              </a:spcBef>
              <a:spcAft>
                <a:spcPts val="0"/>
              </a:spcAft>
              <a:buNone/>
            </a:pPr>
            <a:r>
              <a:rPr lang="ru" sz="1350" dirty="0">
                <a:solidFill>
                  <a:srgbClr val="000000"/>
                </a:solidFill>
                <a:latin typeface="Roboto"/>
                <a:ea typeface="Roboto"/>
                <a:cs typeface="Roboto"/>
                <a:sym typeface="Roboto"/>
              </a:rPr>
              <a:t>Этот метод обучения схож с тем, как люди и животные учатся на основе положительного и отрицательного подкрепления.</a:t>
            </a:r>
            <a:endParaRPr sz="1350" dirty="0">
              <a:solidFill>
                <a:srgbClr val="000000"/>
              </a:solidFill>
              <a:latin typeface="Roboto"/>
              <a:ea typeface="Roboto"/>
              <a:cs typeface="Roboto"/>
              <a:sym typeface="Roboto"/>
            </a:endParaRPr>
          </a:p>
        </p:txBody>
      </p:sp>
      <p:sp>
        <p:nvSpPr>
          <p:cNvPr id="365" name="Google Shape;365;p54"/>
          <p:cNvSpPr txBox="1"/>
          <p:nvPr/>
        </p:nvSpPr>
        <p:spPr>
          <a:xfrm>
            <a:off x="4344775" y="3512950"/>
            <a:ext cx="4228500" cy="348600"/>
          </a:xfrm>
          <a:prstGeom prst="rect">
            <a:avLst/>
          </a:prstGeom>
          <a:noFill/>
          <a:ln>
            <a:noFill/>
          </a:ln>
        </p:spPr>
        <p:txBody>
          <a:bodyPr spcFirstLastPara="1" wrap="square" lIns="91425" tIns="91425" rIns="91425" bIns="91425" anchor="t" anchorCtr="0">
            <a:normAutofit fontScale="55000" lnSpcReduction="20000"/>
          </a:bodyPr>
          <a:lstStyle/>
          <a:p>
            <a:pPr marL="0" lvl="0" indent="0" algn="ctr" rtl="0">
              <a:lnSpc>
                <a:spcPct val="115000"/>
              </a:lnSpc>
              <a:spcBef>
                <a:spcPts val="300"/>
              </a:spcBef>
              <a:spcAft>
                <a:spcPts val="0"/>
              </a:spcAft>
              <a:buNone/>
            </a:pPr>
            <a:r>
              <a:rPr lang="ru" sz="1392">
                <a:solidFill>
                  <a:srgbClr val="000000"/>
                </a:solidFill>
                <a:latin typeface="Roboto"/>
                <a:ea typeface="Roboto"/>
                <a:cs typeface="Roboto"/>
                <a:sym typeface="Roboto"/>
              </a:rPr>
              <a:t>Источник: </a:t>
            </a:r>
            <a:r>
              <a:rPr lang="ru" sz="1392">
                <a:latin typeface="Roboto"/>
                <a:ea typeface="Roboto"/>
                <a:cs typeface="Roboto"/>
                <a:sym typeface="Roboto"/>
              </a:rPr>
              <a:t>https://habr.com/ru/companies/ods/articles/421585/</a:t>
            </a:r>
            <a:endParaRPr sz="1392">
              <a:solidFill>
                <a:srgbClr val="000000"/>
              </a:solidFill>
              <a:latin typeface="Roboto"/>
              <a:ea typeface="Roboto"/>
              <a:cs typeface="Roboto"/>
              <a:sym typeface="Roboto"/>
            </a:endParaRPr>
          </a:p>
        </p:txBody>
      </p:sp>
      <p:pic>
        <p:nvPicPr>
          <p:cNvPr id="366" name="Google Shape;366;p54"/>
          <p:cNvPicPr preferRelativeResize="0"/>
          <p:nvPr/>
        </p:nvPicPr>
        <p:blipFill>
          <a:blip r:embed="rId3">
            <a:alphaModFix/>
          </a:blip>
          <a:stretch>
            <a:fillRect/>
          </a:stretch>
        </p:blipFill>
        <p:spPr>
          <a:xfrm>
            <a:off x="3896900" y="1630563"/>
            <a:ext cx="5124250" cy="1882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6"/>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RU" dirty="0"/>
              <a:t>Алгоритмы </a:t>
            </a:r>
            <a:r>
              <a:rPr lang="en-US" dirty="0"/>
              <a:t>RL</a:t>
            </a:r>
            <a:endParaRPr dirty="0"/>
          </a:p>
        </p:txBody>
      </p:sp>
    </p:spTree>
    <p:extLst>
      <p:ext uri="{BB962C8B-B14F-4D97-AF65-F5344CB8AC3E}">
        <p14:creationId xmlns:p14="http://schemas.microsoft.com/office/powerpoint/2010/main" val="311198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63"/>
          <p:cNvSpPr txBox="1"/>
          <p:nvPr/>
        </p:nvSpPr>
        <p:spPr>
          <a:xfrm>
            <a:off x="1635875" y="772125"/>
            <a:ext cx="7935300" cy="84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 sz="2100" b="1">
                <a:solidFill>
                  <a:srgbClr val="000000"/>
                </a:solidFill>
                <a:latin typeface="Roboto"/>
                <a:ea typeface="Roboto"/>
                <a:cs typeface="Roboto"/>
                <a:sym typeface="Roboto"/>
              </a:rPr>
              <a:t>Проверить, идет ли запись</a:t>
            </a:r>
            <a:endParaRPr sz="2100" b="1">
              <a:solidFill>
                <a:srgbClr val="000000"/>
              </a:solidFill>
              <a:latin typeface="Roboto"/>
              <a:ea typeface="Roboto"/>
              <a:cs typeface="Roboto"/>
              <a:sym typeface="Roboto"/>
            </a:endParaRPr>
          </a:p>
        </p:txBody>
      </p:sp>
      <p:sp>
        <p:nvSpPr>
          <p:cNvPr id="264" name="Google Shape;264;p63"/>
          <p:cNvSpPr txBox="1"/>
          <p:nvPr/>
        </p:nvSpPr>
        <p:spPr>
          <a:xfrm>
            <a:off x="766725" y="1805199"/>
            <a:ext cx="7935300" cy="129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3500" b="1">
                <a:solidFill>
                  <a:schemeClr val="dk1"/>
                </a:solidFill>
                <a:latin typeface="Roboto"/>
                <a:ea typeface="Roboto"/>
                <a:cs typeface="Roboto"/>
                <a:sym typeface="Roboto"/>
              </a:rPr>
              <a:t>Напишите </a:t>
            </a:r>
            <a:r>
              <a:rPr lang="ru" sz="3500" b="1">
                <a:solidFill>
                  <a:schemeClr val="dk1"/>
                </a:solidFill>
                <a:highlight>
                  <a:schemeClr val="lt1"/>
                </a:highlight>
              </a:rPr>
              <a:t>«</a:t>
            </a:r>
            <a:r>
              <a:rPr lang="ru" sz="3500" b="1">
                <a:solidFill>
                  <a:schemeClr val="dk1"/>
                </a:solidFill>
                <a:latin typeface="Roboto"/>
                <a:ea typeface="Roboto"/>
                <a:cs typeface="Roboto"/>
                <a:sym typeface="Roboto"/>
              </a:rPr>
              <a:t>+</a:t>
            </a:r>
            <a:r>
              <a:rPr lang="ru" sz="3500" b="1">
                <a:solidFill>
                  <a:schemeClr val="dk1"/>
                </a:solidFill>
                <a:highlight>
                  <a:schemeClr val="lt1"/>
                </a:highlight>
              </a:rPr>
              <a:t>»</a:t>
            </a:r>
            <a:r>
              <a:rPr lang="ru" sz="3500" b="1">
                <a:solidFill>
                  <a:schemeClr val="dk1"/>
                </a:solidFill>
                <a:latin typeface="Roboto"/>
                <a:ea typeface="Roboto"/>
                <a:cs typeface="Roboto"/>
                <a:sym typeface="Roboto"/>
              </a:rPr>
              <a:t> в чат, если меня слышно и видно</a:t>
            </a:r>
            <a:endParaRPr sz="3500" b="1">
              <a:solidFill>
                <a:srgbClr val="000000"/>
              </a:solidFill>
              <a:latin typeface="Roboto"/>
              <a:ea typeface="Roboto"/>
              <a:cs typeface="Roboto"/>
              <a:sym typeface="Roboto"/>
            </a:endParaRPr>
          </a:p>
        </p:txBody>
      </p:sp>
      <p:pic>
        <p:nvPicPr>
          <p:cNvPr id="265" name="Google Shape;265;p63"/>
          <p:cNvPicPr preferRelativeResize="0"/>
          <p:nvPr/>
        </p:nvPicPr>
        <p:blipFill rotWithShape="1">
          <a:blip r:embed="rId3">
            <a:alphaModFix/>
          </a:blip>
          <a:srcRect/>
          <a:stretch/>
        </p:blipFill>
        <p:spPr>
          <a:xfrm>
            <a:off x="857275" y="3516281"/>
            <a:ext cx="526796" cy="526800"/>
          </a:xfrm>
          <a:prstGeom prst="rect">
            <a:avLst/>
          </a:prstGeom>
          <a:noFill/>
          <a:ln>
            <a:noFill/>
          </a:ln>
        </p:spPr>
      </p:pic>
      <p:pic>
        <p:nvPicPr>
          <p:cNvPr id="266" name="Google Shape;266;p63"/>
          <p:cNvPicPr preferRelativeResize="0"/>
          <p:nvPr/>
        </p:nvPicPr>
        <p:blipFill rotWithShape="1">
          <a:blip r:embed="rId4">
            <a:alphaModFix/>
          </a:blip>
          <a:srcRect/>
          <a:stretch/>
        </p:blipFill>
        <p:spPr>
          <a:xfrm>
            <a:off x="1584856" y="3516281"/>
            <a:ext cx="526796" cy="526800"/>
          </a:xfrm>
          <a:prstGeom prst="rect">
            <a:avLst/>
          </a:prstGeom>
          <a:noFill/>
          <a:ln>
            <a:noFill/>
          </a:ln>
        </p:spPr>
      </p:pic>
      <p:pic>
        <p:nvPicPr>
          <p:cNvPr id="267" name="Google Shape;267;p63"/>
          <p:cNvPicPr preferRelativeResize="0"/>
          <p:nvPr/>
        </p:nvPicPr>
        <p:blipFill rotWithShape="1">
          <a:blip r:embed="rId5">
            <a:alphaModFix/>
          </a:blip>
          <a:srcRect l="99" r="99"/>
          <a:stretch/>
        </p:blipFill>
        <p:spPr>
          <a:xfrm>
            <a:off x="880825" y="1032408"/>
            <a:ext cx="642317" cy="32115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4354C-A5E0-6B48-9D18-0128FFA84854}"/>
              </a:ext>
            </a:extLst>
          </p:cNvPr>
          <p:cNvSpPr>
            <a:spLocks noGrp="1"/>
          </p:cNvSpPr>
          <p:nvPr>
            <p:ph type="title"/>
          </p:nvPr>
        </p:nvSpPr>
        <p:spPr/>
        <p:txBody>
          <a:bodyPr/>
          <a:lstStyle/>
          <a:p>
            <a:r>
              <a:rPr lang="ru-RU" dirty="0"/>
              <a:t>Обзор алгоритмов </a:t>
            </a:r>
            <a:r>
              <a:rPr lang="en-US" dirty="0"/>
              <a:t>RL</a:t>
            </a:r>
            <a:endParaRPr lang="en-TR" dirty="0"/>
          </a:p>
        </p:txBody>
      </p:sp>
      <p:pic>
        <p:nvPicPr>
          <p:cNvPr id="4" name="Picture 3">
            <a:extLst>
              <a:ext uri="{FF2B5EF4-FFF2-40B4-BE49-F238E27FC236}">
                <a16:creationId xmlns:a16="http://schemas.microsoft.com/office/drawing/2014/main" id="{06BCBE4E-5EC3-254F-8A0A-00E8CDCDEFF5}"/>
              </a:ext>
            </a:extLst>
          </p:cNvPr>
          <p:cNvPicPr>
            <a:picLocks noChangeAspect="1"/>
          </p:cNvPicPr>
          <p:nvPr/>
        </p:nvPicPr>
        <p:blipFill>
          <a:blip r:embed="rId2"/>
          <a:stretch>
            <a:fillRect/>
          </a:stretch>
        </p:blipFill>
        <p:spPr>
          <a:xfrm>
            <a:off x="122850" y="820636"/>
            <a:ext cx="7065852" cy="4216826"/>
          </a:xfrm>
          <a:prstGeom prst="rect">
            <a:avLst/>
          </a:prstGeom>
        </p:spPr>
      </p:pic>
    </p:spTree>
    <p:extLst>
      <p:ext uri="{BB962C8B-B14F-4D97-AF65-F5344CB8AC3E}">
        <p14:creationId xmlns:p14="http://schemas.microsoft.com/office/powerpoint/2010/main" val="1398205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A1CD1D-A55C-3441-961B-9A977658FD41}"/>
              </a:ext>
            </a:extLst>
          </p:cNvPr>
          <p:cNvSpPr>
            <a:spLocks noGrp="1"/>
          </p:cNvSpPr>
          <p:nvPr>
            <p:ph type="title"/>
          </p:nvPr>
        </p:nvSpPr>
        <p:spPr/>
        <p:txBody>
          <a:bodyPr/>
          <a:lstStyle/>
          <a:p>
            <a:r>
              <a:rPr lang="ru-RU" dirty="0"/>
              <a:t>Обзор алгоритмов </a:t>
            </a:r>
            <a:r>
              <a:rPr lang="en-US" dirty="0"/>
              <a:t>RL</a:t>
            </a:r>
            <a:endParaRPr lang="en-TR" dirty="0"/>
          </a:p>
        </p:txBody>
      </p:sp>
      <p:sp>
        <p:nvSpPr>
          <p:cNvPr id="5" name="Rounded Rectangle 4">
            <a:extLst>
              <a:ext uri="{FF2B5EF4-FFF2-40B4-BE49-F238E27FC236}">
                <a16:creationId xmlns:a16="http://schemas.microsoft.com/office/drawing/2014/main" id="{2B23CBB6-9E3B-5D4A-ABE9-B9AA7A6458FA}"/>
              </a:ext>
            </a:extLst>
          </p:cNvPr>
          <p:cNvSpPr/>
          <p:nvPr/>
        </p:nvSpPr>
        <p:spPr>
          <a:xfrm>
            <a:off x="4035020" y="1091429"/>
            <a:ext cx="1073960" cy="438214"/>
          </a:xfrm>
          <a:prstGeom prst="round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RL Algorithms</a:t>
            </a:r>
          </a:p>
        </p:txBody>
      </p:sp>
      <p:sp>
        <p:nvSpPr>
          <p:cNvPr id="6" name="Rounded Rectangle 5">
            <a:extLst>
              <a:ext uri="{FF2B5EF4-FFF2-40B4-BE49-F238E27FC236}">
                <a16:creationId xmlns:a16="http://schemas.microsoft.com/office/drawing/2014/main" id="{7ACE2439-344B-844B-9867-EB4C6A5132A8}"/>
              </a:ext>
            </a:extLst>
          </p:cNvPr>
          <p:cNvSpPr/>
          <p:nvPr/>
        </p:nvSpPr>
        <p:spPr>
          <a:xfrm>
            <a:off x="1872452" y="1091429"/>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Model-free</a:t>
            </a:r>
          </a:p>
        </p:txBody>
      </p:sp>
      <p:sp>
        <p:nvSpPr>
          <p:cNvPr id="7" name="Rounded Rectangle 6">
            <a:extLst>
              <a:ext uri="{FF2B5EF4-FFF2-40B4-BE49-F238E27FC236}">
                <a16:creationId xmlns:a16="http://schemas.microsoft.com/office/drawing/2014/main" id="{AAED1F50-6B5D-2347-9EE4-2CD4BAABD013}"/>
              </a:ext>
            </a:extLst>
          </p:cNvPr>
          <p:cNvSpPr/>
          <p:nvPr/>
        </p:nvSpPr>
        <p:spPr>
          <a:xfrm>
            <a:off x="6197589" y="1091429"/>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Model-based</a:t>
            </a:r>
          </a:p>
        </p:txBody>
      </p:sp>
      <p:cxnSp>
        <p:nvCxnSpPr>
          <p:cNvPr id="9" name="Elbow Connector 8">
            <a:extLst>
              <a:ext uri="{FF2B5EF4-FFF2-40B4-BE49-F238E27FC236}">
                <a16:creationId xmlns:a16="http://schemas.microsoft.com/office/drawing/2014/main" id="{2C5F1E56-FF27-B04C-83E6-4B92D82FAD0C}"/>
              </a:ext>
            </a:extLst>
          </p:cNvPr>
          <p:cNvCxnSpPr>
            <a:cxnSpLocks/>
            <a:stCxn id="5" idx="1"/>
            <a:endCxn id="6" idx="3"/>
          </p:cNvCxnSpPr>
          <p:nvPr/>
        </p:nvCxnSpPr>
        <p:spPr>
          <a:xfrm flipH="1">
            <a:off x="2946412" y="1310536"/>
            <a:ext cx="10886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8">
            <a:extLst>
              <a:ext uri="{FF2B5EF4-FFF2-40B4-BE49-F238E27FC236}">
                <a16:creationId xmlns:a16="http://schemas.microsoft.com/office/drawing/2014/main" id="{6A120926-8349-524F-BD9A-68375F46F4EB}"/>
              </a:ext>
            </a:extLst>
          </p:cNvPr>
          <p:cNvCxnSpPr>
            <a:cxnSpLocks/>
            <a:stCxn id="5" idx="3"/>
            <a:endCxn id="7" idx="1"/>
          </p:cNvCxnSpPr>
          <p:nvPr/>
        </p:nvCxnSpPr>
        <p:spPr>
          <a:xfrm>
            <a:off x="5108980" y="1310536"/>
            <a:ext cx="10886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2EF20AD9-97B3-6F43-B41A-BADC332B23D1}"/>
              </a:ext>
            </a:extLst>
          </p:cNvPr>
          <p:cNvSpPr/>
          <p:nvPr/>
        </p:nvSpPr>
        <p:spPr>
          <a:xfrm>
            <a:off x="1200458"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Policy Optimization</a:t>
            </a:r>
          </a:p>
        </p:txBody>
      </p:sp>
      <p:sp>
        <p:nvSpPr>
          <p:cNvPr id="14" name="Rounded Rectangle 13">
            <a:extLst>
              <a:ext uri="{FF2B5EF4-FFF2-40B4-BE49-F238E27FC236}">
                <a16:creationId xmlns:a16="http://schemas.microsoft.com/office/drawing/2014/main" id="{9A2D8CAF-78EF-454A-B4BE-AB77D861A731}"/>
              </a:ext>
            </a:extLst>
          </p:cNvPr>
          <p:cNvSpPr/>
          <p:nvPr/>
        </p:nvSpPr>
        <p:spPr>
          <a:xfrm>
            <a:off x="2438721"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Q-Learning</a:t>
            </a:r>
          </a:p>
        </p:txBody>
      </p:sp>
      <p:cxnSp>
        <p:nvCxnSpPr>
          <p:cNvPr id="15" name="Elbow Connector 8">
            <a:extLst>
              <a:ext uri="{FF2B5EF4-FFF2-40B4-BE49-F238E27FC236}">
                <a16:creationId xmlns:a16="http://schemas.microsoft.com/office/drawing/2014/main" id="{7E9E6EFB-EB94-4440-B564-66C2386C179B}"/>
              </a:ext>
            </a:extLst>
          </p:cNvPr>
          <p:cNvCxnSpPr>
            <a:cxnSpLocks/>
            <a:stCxn id="6" idx="2"/>
            <a:endCxn id="13" idx="0"/>
          </p:cNvCxnSpPr>
          <p:nvPr/>
        </p:nvCxnSpPr>
        <p:spPr>
          <a:xfrm rot="5400000">
            <a:off x="1960245" y="1306836"/>
            <a:ext cx="226380" cy="67199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8">
            <a:extLst>
              <a:ext uri="{FF2B5EF4-FFF2-40B4-BE49-F238E27FC236}">
                <a16:creationId xmlns:a16="http://schemas.microsoft.com/office/drawing/2014/main" id="{83736521-F6E9-BF45-B905-73B89A805F21}"/>
              </a:ext>
            </a:extLst>
          </p:cNvPr>
          <p:cNvCxnSpPr>
            <a:cxnSpLocks/>
            <a:stCxn id="6" idx="2"/>
            <a:endCxn id="14" idx="0"/>
          </p:cNvCxnSpPr>
          <p:nvPr/>
        </p:nvCxnSpPr>
        <p:spPr>
          <a:xfrm rot="16200000" flipH="1">
            <a:off x="2579376" y="1359698"/>
            <a:ext cx="226380" cy="566269"/>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95151AB6-889C-6B4A-B2B6-41CCAAF9496A}"/>
              </a:ext>
            </a:extLst>
          </p:cNvPr>
          <p:cNvSpPr/>
          <p:nvPr/>
        </p:nvSpPr>
        <p:spPr>
          <a:xfrm>
            <a:off x="5555996"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Learn Model</a:t>
            </a:r>
          </a:p>
        </p:txBody>
      </p:sp>
      <p:sp>
        <p:nvSpPr>
          <p:cNvPr id="22" name="Rounded Rectangle 21">
            <a:extLst>
              <a:ext uri="{FF2B5EF4-FFF2-40B4-BE49-F238E27FC236}">
                <a16:creationId xmlns:a16="http://schemas.microsoft.com/office/drawing/2014/main" id="{BF6A4774-8494-3A47-9649-62287262141F}"/>
              </a:ext>
            </a:extLst>
          </p:cNvPr>
          <p:cNvSpPr/>
          <p:nvPr/>
        </p:nvSpPr>
        <p:spPr>
          <a:xfrm>
            <a:off x="6794537"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Given Model</a:t>
            </a:r>
          </a:p>
        </p:txBody>
      </p:sp>
      <p:cxnSp>
        <p:nvCxnSpPr>
          <p:cNvPr id="29" name="Elbow Connector 8">
            <a:extLst>
              <a:ext uri="{FF2B5EF4-FFF2-40B4-BE49-F238E27FC236}">
                <a16:creationId xmlns:a16="http://schemas.microsoft.com/office/drawing/2014/main" id="{83BF5E0B-D9E2-A44C-A3C3-1EC7E7EF82B3}"/>
              </a:ext>
            </a:extLst>
          </p:cNvPr>
          <p:cNvCxnSpPr>
            <a:cxnSpLocks/>
            <a:stCxn id="7" idx="2"/>
            <a:endCxn id="22" idx="0"/>
          </p:cNvCxnSpPr>
          <p:nvPr/>
        </p:nvCxnSpPr>
        <p:spPr>
          <a:xfrm rot="16200000" flipH="1">
            <a:off x="6919853" y="1344359"/>
            <a:ext cx="226380" cy="596948"/>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8">
            <a:extLst>
              <a:ext uri="{FF2B5EF4-FFF2-40B4-BE49-F238E27FC236}">
                <a16:creationId xmlns:a16="http://schemas.microsoft.com/office/drawing/2014/main" id="{BE91FF24-2607-0F45-A2CB-E20F82CC51BA}"/>
              </a:ext>
            </a:extLst>
          </p:cNvPr>
          <p:cNvCxnSpPr>
            <a:cxnSpLocks/>
            <a:stCxn id="7" idx="2"/>
            <a:endCxn id="21" idx="0"/>
          </p:cNvCxnSpPr>
          <p:nvPr/>
        </p:nvCxnSpPr>
        <p:spPr>
          <a:xfrm rot="5400000">
            <a:off x="6300583" y="1322037"/>
            <a:ext cx="226380" cy="64159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CFC80BF1-067B-C54B-ABF2-06C43862B832}"/>
              </a:ext>
            </a:extLst>
          </p:cNvPr>
          <p:cNvSpPr/>
          <p:nvPr/>
        </p:nvSpPr>
        <p:spPr>
          <a:xfrm>
            <a:off x="547297" y="2914110"/>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A2C / A3C</a:t>
            </a:r>
          </a:p>
        </p:txBody>
      </p:sp>
      <p:sp>
        <p:nvSpPr>
          <p:cNvPr id="37" name="Rounded Rectangle 36">
            <a:extLst>
              <a:ext uri="{FF2B5EF4-FFF2-40B4-BE49-F238E27FC236}">
                <a16:creationId xmlns:a16="http://schemas.microsoft.com/office/drawing/2014/main" id="{152C766A-5AD8-FB4D-9B63-93A31BAA6E8E}"/>
              </a:ext>
            </a:extLst>
          </p:cNvPr>
          <p:cNvSpPr/>
          <p:nvPr/>
        </p:nvSpPr>
        <p:spPr>
          <a:xfrm>
            <a:off x="547297" y="3260880"/>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PPO</a:t>
            </a:r>
          </a:p>
        </p:txBody>
      </p:sp>
      <p:sp>
        <p:nvSpPr>
          <p:cNvPr id="38" name="Rounded Rectangle 37">
            <a:extLst>
              <a:ext uri="{FF2B5EF4-FFF2-40B4-BE49-F238E27FC236}">
                <a16:creationId xmlns:a16="http://schemas.microsoft.com/office/drawing/2014/main" id="{CD991E71-A838-5D49-ACE8-E69497F662F4}"/>
              </a:ext>
            </a:extLst>
          </p:cNvPr>
          <p:cNvSpPr/>
          <p:nvPr/>
        </p:nvSpPr>
        <p:spPr>
          <a:xfrm>
            <a:off x="547297" y="361035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TRPO</a:t>
            </a:r>
          </a:p>
        </p:txBody>
      </p:sp>
      <p:sp>
        <p:nvSpPr>
          <p:cNvPr id="39" name="Rounded Rectangle 38">
            <a:extLst>
              <a:ext uri="{FF2B5EF4-FFF2-40B4-BE49-F238E27FC236}">
                <a16:creationId xmlns:a16="http://schemas.microsoft.com/office/drawing/2014/main" id="{F247219A-A6CB-3744-9730-7766985B2E8B}"/>
              </a:ext>
            </a:extLst>
          </p:cNvPr>
          <p:cNvSpPr/>
          <p:nvPr/>
        </p:nvSpPr>
        <p:spPr>
          <a:xfrm>
            <a:off x="547297" y="2543969"/>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DDPG</a:t>
            </a:r>
          </a:p>
        </p:txBody>
      </p:sp>
      <p:sp>
        <p:nvSpPr>
          <p:cNvPr id="40" name="Rounded Rectangle 39">
            <a:extLst>
              <a:ext uri="{FF2B5EF4-FFF2-40B4-BE49-F238E27FC236}">
                <a16:creationId xmlns:a16="http://schemas.microsoft.com/office/drawing/2014/main" id="{26CE7CE8-E53F-914A-B91F-A39CAA5B306B}"/>
              </a:ext>
            </a:extLst>
          </p:cNvPr>
          <p:cNvSpPr/>
          <p:nvPr/>
        </p:nvSpPr>
        <p:spPr>
          <a:xfrm>
            <a:off x="1966738" y="311968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TD3</a:t>
            </a:r>
          </a:p>
        </p:txBody>
      </p:sp>
      <p:sp>
        <p:nvSpPr>
          <p:cNvPr id="41" name="Rounded Rectangle 40">
            <a:extLst>
              <a:ext uri="{FF2B5EF4-FFF2-40B4-BE49-F238E27FC236}">
                <a16:creationId xmlns:a16="http://schemas.microsoft.com/office/drawing/2014/main" id="{7CA36081-543C-9D46-B5F7-B390ED9ACD31}"/>
              </a:ext>
            </a:extLst>
          </p:cNvPr>
          <p:cNvSpPr/>
          <p:nvPr/>
        </p:nvSpPr>
        <p:spPr>
          <a:xfrm>
            <a:off x="1966738" y="3468493"/>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SAC</a:t>
            </a:r>
          </a:p>
        </p:txBody>
      </p:sp>
      <p:sp>
        <p:nvSpPr>
          <p:cNvPr id="42" name="Rounded Rectangle 41">
            <a:extLst>
              <a:ext uri="{FF2B5EF4-FFF2-40B4-BE49-F238E27FC236}">
                <a16:creationId xmlns:a16="http://schemas.microsoft.com/office/drawing/2014/main" id="{D4F35B5B-7159-AD4D-B4A8-147B6E7A311E}"/>
              </a:ext>
            </a:extLst>
          </p:cNvPr>
          <p:cNvSpPr/>
          <p:nvPr/>
        </p:nvSpPr>
        <p:spPr>
          <a:xfrm>
            <a:off x="3264137" y="2569068"/>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DQN</a:t>
            </a:r>
          </a:p>
        </p:txBody>
      </p:sp>
      <p:sp>
        <p:nvSpPr>
          <p:cNvPr id="43" name="Rounded Rectangle 42">
            <a:extLst>
              <a:ext uri="{FF2B5EF4-FFF2-40B4-BE49-F238E27FC236}">
                <a16:creationId xmlns:a16="http://schemas.microsoft.com/office/drawing/2014/main" id="{87A9BB0D-89C5-5744-AC9F-3DDD6F10096F}"/>
              </a:ext>
            </a:extLst>
          </p:cNvPr>
          <p:cNvSpPr/>
          <p:nvPr/>
        </p:nvSpPr>
        <p:spPr>
          <a:xfrm>
            <a:off x="3264137" y="2914463"/>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C51</a:t>
            </a:r>
          </a:p>
        </p:txBody>
      </p:sp>
      <p:sp>
        <p:nvSpPr>
          <p:cNvPr id="44" name="Rounded Rectangle 43">
            <a:extLst>
              <a:ext uri="{FF2B5EF4-FFF2-40B4-BE49-F238E27FC236}">
                <a16:creationId xmlns:a16="http://schemas.microsoft.com/office/drawing/2014/main" id="{DB6F9911-FE1A-6943-9379-56F7C463169F}"/>
              </a:ext>
            </a:extLst>
          </p:cNvPr>
          <p:cNvSpPr/>
          <p:nvPr/>
        </p:nvSpPr>
        <p:spPr>
          <a:xfrm>
            <a:off x="3264137" y="3267445"/>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QR-DQN</a:t>
            </a:r>
          </a:p>
        </p:txBody>
      </p:sp>
      <p:sp>
        <p:nvSpPr>
          <p:cNvPr id="45" name="Rounded Rectangle 44">
            <a:extLst>
              <a:ext uri="{FF2B5EF4-FFF2-40B4-BE49-F238E27FC236}">
                <a16:creationId xmlns:a16="http://schemas.microsoft.com/office/drawing/2014/main" id="{71F9E737-35EA-A749-A181-C6027FDC30F1}"/>
              </a:ext>
            </a:extLst>
          </p:cNvPr>
          <p:cNvSpPr/>
          <p:nvPr/>
        </p:nvSpPr>
        <p:spPr>
          <a:xfrm>
            <a:off x="3264137" y="361035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HER</a:t>
            </a:r>
          </a:p>
        </p:txBody>
      </p:sp>
      <p:cxnSp>
        <p:nvCxnSpPr>
          <p:cNvPr id="47" name="Elbow Connector 46">
            <a:extLst>
              <a:ext uri="{FF2B5EF4-FFF2-40B4-BE49-F238E27FC236}">
                <a16:creationId xmlns:a16="http://schemas.microsoft.com/office/drawing/2014/main" id="{06D0CAAB-142B-AA43-9ADA-3673608C55C5}"/>
              </a:ext>
            </a:extLst>
          </p:cNvPr>
          <p:cNvCxnSpPr>
            <a:cxnSpLocks/>
            <a:stCxn id="13" idx="2"/>
            <a:endCxn id="39" idx="3"/>
          </p:cNvCxnSpPr>
          <p:nvPr/>
        </p:nvCxnSpPr>
        <p:spPr>
          <a:xfrm rot="5400000">
            <a:off x="1351540" y="2299931"/>
            <a:ext cx="491593"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A6A1883F-97C0-8E42-B68C-4D8A3E690044}"/>
              </a:ext>
            </a:extLst>
          </p:cNvPr>
          <p:cNvCxnSpPr>
            <a:cxnSpLocks/>
            <a:stCxn id="13" idx="2"/>
            <a:endCxn id="36" idx="3"/>
          </p:cNvCxnSpPr>
          <p:nvPr/>
        </p:nvCxnSpPr>
        <p:spPr>
          <a:xfrm rot="5400000">
            <a:off x="1166469" y="2485002"/>
            <a:ext cx="861734"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61ADBE9E-8E72-E643-90AD-D36F51ECA0E9}"/>
              </a:ext>
            </a:extLst>
          </p:cNvPr>
          <p:cNvCxnSpPr>
            <a:cxnSpLocks/>
            <a:stCxn id="13" idx="2"/>
            <a:endCxn id="37" idx="3"/>
          </p:cNvCxnSpPr>
          <p:nvPr/>
        </p:nvCxnSpPr>
        <p:spPr>
          <a:xfrm rot="5400000">
            <a:off x="993084" y="2658387"/>
            <a:ext cx="1208504"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1C4CD73A-5DEA-9A44-A23D-425D3C792981}"/>
              </a:ext>
            </a:extLst>
          </p:cNvPr>
          <p:cNvCxnSpPr>
            <a:cxnSpLocks/>
            <a:stCxn id="13" idx="2"/>
            <a:endCxn id="38" idx="3"/>
          </p:cNvCxnSpPr>
          <p:nvPr/>
        </p:nvCxnSpPr>
        <p:spPr>
          <a:xfrm rot="5400000">
            <a:off x="818347" y="2833124"/>
            <a:ext cx="1557978"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a:extLst>
              <a:ext uri="{FF2B5EF4-FFF2-40B4-BE49-F238E27FC236}">
                <a16:creationId xmlns:a16="http://schemas.microsoft.com/office/drawing/2014/main" id="{78EA0B56-8CD3-8A43-8E4D-1B73B5ADD86E}"/>
              </a:ext>
            </a:extLst>
          </p:cNvPr>
          <p:cNvSpPr/>
          <p:nvPr/>
        </p:nvSpPr>
        <p:spPr>
          <a:xfrm>
            <a:off x="5023201" y="2562521"/>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World Models</a:t>
            </a:r>
          </a:p>
        </p:txBody>
      </p:sp>
      <p:sp>
        <p:nvSpPr>
          <p:cNvPr id="59" name="Rounded Rectangle 58">
            <a:extLst>
              <a:ext uri="{FF2B5EF4-FFF2-40B4-BE49-F238E27FC236}">
                <a16:creationId xmlns:a16="http://schemas.microsoft.com/office/drawing/2014/main" id="{D0B021F0-1C53-454E-B7F2-400671DE037D}"/>
              </a:ext>
            </a:extLst>
          </p:cNvPr>
          <p:cNvSpPr/>
          <p:nvPr/>
        </p:nvSpPr>
        <p:spPr>
          <a:xfrm>
            <a:off x="5023201" y="2907916"/>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I2A</a:t>
            </a:r>
          </a:p>
        </p:txBody>
      </p:sp>
      <p:sp>
        <p:nvSpPr>
          <p:cNvPr id="60" name="Rounded Rectangle 59">
            <a:extLst>
              <a:ext uri="{FF2B5EF4-FFF2-40B4-BE49-F238E27FC236}">
                <a16:creationId xmlns:a16="http://schemas.microsoft.com/office/drawing/2014/main" id="{5E539C7B-77B2-514D-8EE8-DACC1367D040}"/>
              </a:ext>
            </a:extLst>
          </p:cNvPr>
          <p:cNvSpPr/>
          <p:nvPr/>
        </p:nvSpPr>
        <p:spPr>
          <a:xfrm>
            <a:off x="5023201" y="3260898"/>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MBMF</a:t>
            </a:r>
          </a:p>
        </p:txBody>
      </p:sp>
      <p:sp>
        <p:nvSpPr>
          <p:cNvPr id="61" name="Rounded Rectangle 60">
            <a:extLst>
              <a:ext uri="{FF2B5EF4-FFF2-40B4-BE49-F238E27FC236}">
                <a16:creationId xmlns:a16="http://schemas.microsoft.com/office/drawing/2014/main" id="{24D89253-0737-1B41-8BE9-C055A1FB2521}"/>
              </a:ext>
            </a:extLst>
          </p:cNvPr>
          <p:cNvSpPr/>
          <p:nvPr/>
        </p:nvSpPr>
        <p:spPr>
          <a:xfrm>
            <a:off x="5023201" y="3603807"/>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MBVE</a:t>
            </a:r>
          </a:p>
        </p:txBody>
      </p:sp>
      <p:sp>
        <p:nvSpPr>
          <p:cNvPr id="62" name="Rounded Rectangle 61">
            <a:extLst>
              <a:ext uri="{FF2B5EF4-FFF2-40B4-BE49-F238E27FC236}">
                <a16:creationId xmlns:a16="http://schemas.microsoft.com/office/drawing/2014/main" id="{C333A2A8-E82E-A442-AE62-1DC94F2F7E23}"/>
              </a:ext>
            </a:extLst>
          </p:cNvPr>
          <p:cNvSpPr/>
          <p:nvPr/>
        </p:nvSpPr>
        <p:spPr>
          <a:xfrm>
            <a:off x="5023201" y="3946716"/>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AlphaZero</a:t>
            </a:r>
          </a:p>
        </p:txBody>
      </p:sp>
      <p:sp>
        <p:nvSpPr>
          <p:cNvPr id="76" name="Rounded Rectangle 75">
            <a:extLst>
              <a:ext uri="{FF2B5EF4-FFF2-40B4-BE49-F238E27FC236}">
                <a16:creationId xmlns:a16="http://schemas.microsoft.com/office/drawing/2014/main" id="{33849C13-F259-064B-B81E-295633ACDDAB}"/>
              </a:ext>
            </a:extLst>
          </p:cNvPr>
          <p:cNvSpPr/>
          <p:nvPr/>
        </p:nvSpPr>
        <p:spPr>
          <a:xfrm>
            <a:off x="7478109" y="2562521"/>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DP</a:t>
            </a:r>
          </a:p>
        </p:txBody>
      </p:sp>
      <p:sp>
        <p:nvSpPr>
          <p:cNvPr id="77" name="Rounded Rectangle 76">
            <a:extLst>
              <a:ext uri="{FF2B5EF4-FFF2-40B4-BE49-F238E27FC236}">
                <a16:creationId xmlns:a16="http://schemas.microsoft.com/office/drawing/2014/main" id="{F2183135-8593-214F-AE8A-D685C1294183}"/>
              </a:ext>
            </a:extLst>
          </p:cNvPr>
          <p:cNvSpPr/>
          <p:nvPr/>
        </p:nvSpPr>
        <p:spPr>
          <a:xfrm>
            <a:off x="7478109" y="2907916"/>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LQR</a:t>
            </a:r>
          </a:p>
        </p:txBody>
      </p:sp>
      <p:sp>
        <p:nvSpPr>
          <p:cNvPr id="78" name="Rounded Rectangle 77">
            <a:extLst>
              <a:ext uri="{FF2B5EF4-FFF2-40B4-BE49-F238E27FC236}">
                <a16:creationId xmlns:a16="http://schemas.microsoft.com/office/drawing/2014/main" id="{069916BB-614D-7444-9740-3673C511EE40}"/>
              </a:ext>
            </a:extLst>
          </p:cNvPr>
          <p:cNvSpPr/>
          <p:nvPr/>
        </p:nvSpPr>
        <p:spPr>
          <a:xfrm>
            <a:off x="7478109" y="3260898"/>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MPC</a:t>
            </a:r>
          </a:p>
        </p:txBody>
      </p:sp>
      <p:sp>
        <p:nvSpPr>
          <p:cNvPr id="79" name="Rounded Rectangle 78">
            <a:extLst>
              <a:ext uri="{FF2B5EF4-FFF2-40B4-BE49-F238E27FC236}">
                <a16:creationId xmlns:a16="http://schemas.microsoft.com/office/drawing/2014/main" id="{994D8146-1C40-0349-9294-E0624C4BEF02}"/>
              </a:ext>
            </a:extLst>
          </p:cNvPr>
          <p:cNvSpPr/>
          <p:nvPr/>
        </p:nvSpPr>
        <p:spPr>
          <a:xfrm>
            <a:off x="7478109" y="3603807"/>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MCTS</a:t>
            </a:r>
          </a:p>
        </p:txBody>
      </p:sp>
      <p:sp>
        <p:nvSpPr>
          <p:cNvPr id="81" name="Rounded Rectangle 80">
            <a:extLst>
              <a:ext uri="{FF2B5EF4-FFF2-40B4-BE49-F238E27FC236}">
                <a16:creationId xmlns:a16="http://schemas.microsoft.com/office/drawing/2014/main" id="{08A0C1BB-EBA9-0748-AEBE-FEB5BBDC159E}"/>
              </a:ext>
            </a:extLst>
          </p:cNvPr>
          <p:cNvSpPr/>
          <p:nvPr/>
        </p:nvSpPr>
        <p:spPr>
          <a:xfrm>
            <a:off x="7478109" y="3956367"/>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BOMB</a:t>
            </a:r>
          </a:p>
        </p:txBody>
      </p:sp>
      <p:sp>
        <p:nvSpPr>
          <p:cNvPr id="82" name="Rounded Rectangle 81">
            <a:extLst>
              <a:ext uri="{FF2B5EF4-FFF2-40B4-BE49-F238E27FC236}">
                <a16:creationId xmlns:a16="http://schemas.microsoft.com/office/drawing/2014/main" id="{CAB5BB0F-9229-BA42-A4B4-42F9904EEA29}"/>
              </a:ext>
            </a:extLst>
          </p:cNvPr>
          <p:cNvSpPr/>
          <p:nvPr/>
        </p:nvSpPr>
        <p:spPr>
          <a:xfrm>
            <a:off x="5023201" y="4289625"/>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CEPO</a:t>
            </a:r>
            <a:endParaRPr lang="en-TR" sz="800" dirty="0">
              <a:solidFill>
                <a:schemeClr val="tx1"/>
              </a:solidFill>
            </a:endParaRPr>
          </a:p>
        </p:txBody>
      </p:sp>
      <p:cxnSp>
        <p:nvCxnSpPr>
          <p:cNvPr id="84" name="Elbow Connector 83">
            <a:extLst>
              <a:ext uri="{FF2B5EF4-FFF2-40B4-BE49-F238E27FC236}">
                <a16:creationId xmlns:a16="http://schemas.microsoft.com/office/drawing/2014/main" id="{0437038C-EAEA-1B4D-9A94-56932C245774}"/>
              </a:ext>
            </a:extLst>
          </p:cNvPr>
          <p:cNvCxnSpPr>
            <a:stCxn id="21" idx="2"/>
            <a:endCxn id="58" idx="3"/>
          </p:cNvCxnSpPr>
          <p:nvPr/>
        </p:nvCxnSpPr>
        <p:spPr>
          <a:xfrm rot="5400000">
            <a:off x="5757985" y="2369390"/>
            <a:ext cx="510145"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ADD641D8-DBDB-D240-A539-4320862A5E00}"/>
              </a:ext>
            </a:extLst>
          </p:cNvPr>
          <p:cNvCxnSpPr>
            <a:stCxn id="21" idx="2"/>
            <a:endCxn id="59" idx="3"/>
          </p:cNvCxnSpPr>
          <p:nvPr/>
        </p:nvCxnSpPr>
        <p:spPr>
          <a:xfrm rot="5400000">
            <a:off x="5585287" y="2542088"/>
            <a:ext cx="855540"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9AB7F081-AC94-8245-8273-F800A7968C86}"/>
              </a:ext>
            </a:extLst>
          </p:cNvPr>
          <p:cNvCxnSpPr>
            <a:stCxn id="21" idx="2"/>
            <a:endCxn id="60" idx="3"/>
          </p:cNvCxnSpPr>
          <p:nvPr/>
        </p:nvCxnSpPr>
        <p:spPr>
          <a:xfrm rot="5400000">
            <a:off x="5408796" y="2718579"/>
            <a:ext cx="1208522"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E216C1AC-B4A7-2146-A502-3205AE3858AE}"/>
              </a:ext>
            </a:extLst>
          </p:cNvPr>
          <p:cNvCxnSpPr>
            <a:stCxn id="21" idx="2"/>
            <a:endCxn id="61" idx="3"/>
          </p:cNvCxnSpPr>
          <p:nvPr/>
        </p:nvCxnSpPr>
        <p:spPr>
          <a:xfrm rot="5400000">
            <a:off x="5237342" y="2890033"/>
            <a:ext cx="1551431"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4B049A20-52AE-D947-A284-B3A9802CDEC7}"/>
              </a:ext>
            </a:extLst>
          </p:cNvPr>
          <p:cNvCxnSpPr>
            <a:stCxn id="21" idx="2"/>
            <a:endCxn id="62" idx="3"/>
          </p:cNvCxnSpPr>
          <p:nvPr/>
        </p:nvCxnSpPr>
        <p:spPr>
          <a:xfrm rot="5400000">
            <a:off x="5065887" y="3061488"/>
            <a:ext cx="1894340"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id="{21957C7C-B107-6645-921D-265BD4C355FD}"/>
              </a:ext>
            </a:extLst>
          </p:cNvPr>
          <p:cNvCxnSpPr>
            <a:stCxn id="21" idx="2"/>
            <a:endCxn id="82" idx="3"/>
          </p:cNvCxnSpPr>
          <p:nvPr/>
        </p:nvCxnSpPr>
        <p:spPr>
          <a:xfrm rot="5400000">
            <a:off x="4894433" y="3232942"/>
            <a:ext cx="2237249"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a:extLst>
              <a:ext uri="{FF2B5EF4-FFF2-40B4-BE49-F238E27FC236}">
                <a16:creationId xmlns:a16="http://schemas.microsoft.com/office/drawing/2014/main" id="{36D87B16-6B00-EF47-8335-9772CBB41760}"/>
              </a:ext>
            </a:extLst>
          </p:cNvPr>
          <p:cNvCxnSpPr>
            <a:stCxn id="13" idx="2"/>
            <a:endCxn id="40" idx="1"/>
          </p:cNvCxnSpPr>
          <p:nvPr/>
        </p:nvCxnSpPr>
        <p:spPr>
          <a:xfrm rot="16200000" flipH="1">
            <a:off x="1318434" y="2613241"/>
            <a:ext cx="1067308" cy="2293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a:extLst>
              <a:ext uri="{FF2B5EF4-FFF2-40B4-BE49-F238E27FC236}">
                <a16:creationId xmlns:a16="http://schemas.microsoft.com/office/drawing/2014/main" id="{53FEC617-80D5-BB43-A533-560D272D8A96}"/>
              </a:ext>
            </a:extLst>
          </p:cNvPr>
          <p:cNvCxnSpPr>
            <a:stCxn id="13" idx="2"/>
            <a:endCxn id="41" idx="1"/>
          </p:cNvCxnSpPr>
          <p:nvPr/>
        </p:nvCxnSpPr>
        <p:spPr>
          <a:xfrm rot="16200000" flipH="1">
            <a:off x="1144030" y="2787645"/>
            <a:ext cx="1416117" cy="2293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Elbow Connector 101">
            <a:extLst>
              <a:ext uri="{FF2B5EF4-FFF2-40B4-BE49-F238E27FC236}">
                <a16:creationId xmlns:a16="http://schemas.microsoft.com/office/drawing/2014/main" id="{DB068682-EC9B-1240-808B-8A639F70CFE7}"/>
              </a:ext>
            </a:extLst>
          </p:cNvPr>
          <p:cNvCxnSpPr>
            <a:stCxn id="14" idx="2"/>
            <a:endCxn id="42" idx="1"/>
          </p:cNvCxnSpPr>
          <p:nvPr/>
        </p:nvCxnSpPr>
        <p:spPr>
          <a:xfrm rot="16200000" flipH="1">
            <a:off x="2861573" y="2308365"/>
            <a:ext cx="516692"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4C7A7035-07BA-6E4F-84D4-C9E5321AB50F}"/>
              </a:ext>
            </a:extLst>
          </p:cNvPr>
          <p:cNvCxnSpPr>
            <a:stCxn id="14" idx="2"/>
            <a:endCxn id="43" idx="1"/>
          </p:cNvCxnSpPr>
          <p:nvPr/>
        </p:nvCxnSpPr>
        <p:spPr>
          <a:xfrm rot="16200000" flipH="1">
            <a:off x="2688876" y="2481062"/>
            <a:ext cx="862087"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Elbow Connector 105">
            <a:extLst>
              <a:ext uri="{FF2B5EF4-FFF2-40B4-BE49-F238E27FC236}">
                <a16:creationId xmlns:a16="http://schemas.microsoft.com/office/drawing/2014/main" id="{FAB7955E-6C36-C845-B987-C3FEAFE1E1A9}"/>
              </a:ext>
            </a:extLst>
          </p:cNvPr>
          <p:cNvCxnSpPr>
            <a:stCxn id="14" idx="2"/>
            <a:endCxn id="44" idx="1"/>
          </p:cNvCxnSpPr>
          <p:nvPr/>
        </p:nvCxnSpPr>
        <p:spPr>
          <a:xfrm rot="16200000" flipH="1">
            <a:off x="2512385" y="2657553"/>
            <a:ext cx="1215069"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77EDEF00-1D52-C447-B334-0C89BEA91237}"/>
              </a:ext>
            </a:extLst>
          </p:cNvPr>
          <p:cNvCxnSpPr>
            <a:stCxn id="14" idx="2"/>
            <a:endCxn id="45" idx="1"/>
          </p:cNvCxnSpPr>
          <p:nvPr/>
        </p:nvCxnSpPr>
        <p:spPr>
          <a:xfrm rot="16200000" flipH="1">
            <a:off x="2340930" y="2829008"/>
            <a:ext cx="1557978"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a:extLst>
              <a:ext uri="{FF2B5EF4-FFF2-40B4-BE49-F238E27FC236}">
                <a16:creationId xmlns:a16="http://schemas.microsoft.com/office/drawing/2014/main" id="{805A84CF-D2C2-DA4E-8958-F1EFB103700A}"/>
              </a:ext>
            </a:extLst>
          </p:cNvPr>
          <p:cNvCxnSpPr>
            <a:stCxn id="22" idx="2"/>
            <a:endCxn id="76" idx="1"/>
          </p:cNvCxnSpPr>
          <p:nvPr/>
        </p:nvCxnSpPr>
        <p:spPr>
          <a:xfrm rot="16200000" flipH="1">
            <a:off x="7149741" y="2376013"/>
            <a:ext cx="510145"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EBA6ED20-DAF5-0F4C-81BD-AD396B65F3DB}"/>
              </a:ext>
            </a:extLst>
          </p:cNvPr>
          <p:cNvCxnSpPr>
            <a:stCxn id="22" idx="2"/>
            <a:endCxn id="77" idx="1"/>
          </p:cNvCxnSpPr>
          <p:nvPr/>
        </p:nvCxnSpPr>
        <p:spPr>
          <a:xfrm rot="16200000" flipH="1">
            <a:off x="6977043" y="2548711"/>
            <a:ext cx="855540"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A5E02B76-CA79-934E-88A2-904B105FAE21}"/>
              </a:ext>
            </a:extLst>
          </p:cNvPr>
          <p:cNvCxnSpPr>
            <a:stCxn id="22" idx="2"/>
            <a:endCxn id="78" idx="1"/>
          </p:cNvCxnSpPr>
          <p:nvPr/>
        </p:nvCxnSpPr>
        <p:spPr>
          <a:xfrm rot="16200000" flipH="1">
            <a:off x="6800552" y="2725202"/>
            <a:ext cx="1208522"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8B21BCF5-DBEE-5140-A62B-E70BF9A5514A}"/>
              </a:ext>
            </a:extLst>
          </p:cNvPr>
          <p:cNvCxnSpPr>
            <a:stCxn id="22" idx="2"/>
            <a:endCxn id="79" idx="1"/>
          </p:cNvCxnSpPr>
          <p:nvPr/>
        </p:nvCxnSpPr>
        <p:spPr>
          <a:xfrm rot="16200000" flipH="1">
            <a:off x="6629098" y="2896656"/>
            <a:ext cx="1551431"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807CA63F-0703-C941-BA41-7C2D54DA9204}"/>
              </a:ext>
            </a:extLst>
          </p:cNvPr>
          <p:cNvCxnSpPr>
            <a:stCxn id="22" idx="2"/>
            <a:endCxn id="81" idx="1"/>
          </p:cNvCxnSpPr>
          <p:nvPr/>
        </p:nvCxnSpPr>
        <p:spPr>
          <a:xfrm rot="16200000" flipH="1">
            <a:off x="6452818" y="3072936"/>
            <a:ext cx="1903991"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Rounded Rectangle 120">
            <a:extLst>
              <a:ext uri="{FF2B5EF4-FFF2-40B4-BE49-F238E27FC236}">
                <a16:creationId xmlns:a16="http://schemas.microsoft.com/office/drawing/2014/main" id="{58561D39-0AD1-4D42-8E0D-409789498946}"/>
              </a:ext>
            </a:extLst>
          </p:cNvPr>
          <p:cNvSpPr/>
          <p:nvPr/>
        </p:nvSpPr>
        <p:spPr>
          <a:xfrm>
            <a:off x="547297" y="3946716"/>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CMA-ES</a:t>
            </a:r>
            <a:endParaRPr lang="en-TR" sz="800" dirty="0">
              <a:solidFill>
                <a:schemeClr val="tx1"/>
              </a:solidFill>
            </a:endParaRPr>
          </a:p>
        </p:txBody>
      </p:sp>
      <p:sp>
        <p:nvSpPr>
          <p:cNvPr id="122" name="Rounded Rectangle 121">
            <a:extLst>
              <a:ext uri="{FF2B5EF4-FFF2-40B4-BE49-F238E27FC236}">
                <a16:creationId xmlns:a16="http://schemas.microsoft.com/office/drawing/2014/main" id="{1277E37A-6238-FB47-8AED-03256CD4A946}"/>
              </a:ext>
            </a:extLst>
          </p:cNvPr>
          <p:cNvSpPr/>
          <p:nvPr/>
        </p:nvSpPr>
        <p:spPr>
          <a:xfrm>
            <a:off x="1954463" y="3817302"/>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ACKTR</a:t>
            </a:r>
            <a:endParaRPr lang="en-TR" sz="800" dirty="0">
              <a:solidFill>
                <a:schemeClr val="tx1"/>
              </a:solidFill>
            </a:endParaRPr>
          </a:p>
        </p:txBody>
      </p:sp>
      <p:cxnSp>
        <p:nvCxnSpPr>
          <p:cNvPr id="124" name="Elbow Connector 123">
            <a:extLst>
              <a:ext uri="{FF2B5EF4-FFF2-40B4-BE49-F238E27FC236}">
                <a16:creationId xmlns:a16="http://schemas.microsoft.com/office/drawing/2014/main" id="{BF24DBD3-1262-F443-AC37-CAE0FC96FBC9}"/>
              </a:ext>
            </a:extLst>
          </p:cNvPr>
          <p:cNvCxnSpPr>
            <a:stCxn id="13" idx="2"/>
            <a:endCxn id="121" idx="3"/>
          </p:cNvCxnSpPr>
          <p:nvPr/>
        </p:nvCxnSpPr>
        <p:spPr>
          <a:xfrm rot="5400000">
            <a:off x="650166" y="3001305"/>
            <a:ext cx="1894340"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25">
            <a:extLst>
              <a:ext uri="{FF2B5EF4-FFF2-40B4-BE49-F238E27FC236}">
                <a16:creationId xmlns:a16="http://schemas.microsoft.com/office/drawing/2014/main" id="{FA2D3BA2-0FEB-2843-996E-8D051A0ECC19}"/>
              </a:ext>
            </a:extLst>
          </p:cNvPr>
          <p:cNvCxnSpPr>
            <a:stCxn id="13" idx="2"/>
            <a:endCxn id="122" idx="1"/>
          </p:cNvCxnSpPr>
          <p:nvPr/>
        </p:nvCxnSpPr>
        <p:spPr>
          <a:xfrm rot="16200000" flipH="1">
            <a:off x="963487" y="2968187"/>
            <a:ext cx="1764926" cy="2170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684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A1CD1D-A55C-3441-961B-9A977658FD41}"/>
              </a:ext>
            </a:extLst>
          </p:cNvPr>
          <p:cNvSpPr>
            <a:spLocks noGrp="1"/>
          </p:cNvSpPr>
          <p:nvPr>
            <p:ph type="title"/>
          </p:nvPr>
        </p:nvSpPr>
        <p:spPr/>
        <p:txBody>
          <a:bodyPr/>
          <a:lstStyle/>
          <a:p>
            <a:r>
              <a:rPr lang="ru-RU" dirty="0"/>
              <a:t>Алгоритмы </a:t>
            </a:r>
            <a:r>
              <a:rPr lang="en-US" dirty="0"/>
              <a:t>RL</a:t>
            </a:r>
            <a:r>
              <a:rPr lang="ru-RU" dirty="0"/>
              <a:t> на курсе</a:t>
            </a:r>
            <a:endParaRPr lang="en-TR" dirty="0"/>
          </a:p>
        </p:txBody>
      </p:sp>
      <p:sp>
        <p:nvSpPr>
          <p:cNvPr id="5" name="Rounded Rectangle 4">
            <a:extLst>
              <a:ext uri="{FF2B5EF4-FFF2-40B4-BE49-F238E27FC236}">
                <a16:creationId xmlns:a16="http://schemas.microsoft.com/office/drawing/2014/main" id="{2B23CBB6-9E3B-5D4A-ABE9-B9AA7A6458FA}"/>
              </a:ext>
            </a:extLst>
          </p:cNvPr>
          <p:cNvSpPr/>
          <p:nvPr/>
        </p:nvSpPr>
        <p:spPr>
          <a:xfrm>
            <a:off x="4035020" y="1091429"/>
            <a:ext cx="1073960" cy="438214"/>
          </a:xfrm>
          <a:prstGeom prst="round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RL Algorithms</a:t>
            </a:r>
          </a:p>
        </p:txBody>
      </p:sp>
      <p:sp>
        <p:nvSpPr>
          <p:cNvPr id="6" name="Rounded Rectangle 5">
            <a:extLst>
              <a:ext uri="{FF2B5EF4-FFF2-40B4-BE49-F238E27FC236}">
                <a16:creationId xmlns:a16="http://schemas.microsoft.com/office/drawing/2014/main" id="{7ACE2439-344B-844B-9867-EB4C6A5132A8}"/>
              </a:ext>
            </a:extLst>
          </p:cNvPr>
          <p:cNvSpPr/>
          <p:nvPr/>
        </p:nvSpPr>
        <p:spPr>
          <a:xfrm>
            <a:off x="1872452" y="1091429"/>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Model-free</a:t>
            </a:r>
          </a:p>
        </p:txBody>
      </p:sp>
      <p:sp>
        <p:nvSpPr>
          <p:cNvPr id="7" name="Rounded Rectangle 6">
            <a:extLst>
              <a:ext uri="{FF2B5EF4-FFF2-40B4-BE49-F238E27FC236}">
                <a16:creationId xmlns:a16="http://schemas.microsoft.com/office/drawing/2014/main" id="{AAED1F50-6B5D-2347-9EE4-2CD4BAABD013}"/>
              </a:ext>
            </a:extLst>
          </p:cNvPr>
          <p:cNvSpPr/>
          <p:nvPr/>
        </p:nvSpPr>
        <p:spPr>
          <a:xfrm>
            <a:off x="6197589" y="1091429"/>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Model-based</a:t>
            </a:r>
          </a:p>
        </p:txBody>
      </p:sp>
      <p:cxnSp>
        <p:nvCxnSpPr>
          <p:cNvPr id="9" name="Elbow Connector 8">
            <a:extLst>
              <a:ext uri="{FF2B5EF4-FFF2-40B4-BE49-F238E27FC236}">
                <a16:creationId xmlns:a16="http://schemas.microsoft.com/office/drawing/2014/main" id="{2C5F1E56-FF27-B04C-83E6-4B92D82FAD0C}"/>
              </a:ext>
            </a:extLst>
          </p:cNvPr>
          <p:cNvCxnSpPr>
            <a:cxnSpLocks/>
            <a:stCxn id="5" idx="1"/>
            <a:endCxn id="6" idx="3"/>
          </p:cNvCxnSpPr>
          <p:nvPr/>
        </p:nvCxnSpPr>
        <p:spPr>
          <a:xfrm flipH="1">
            <a:off x="2946412" y="1310536"/>
            <a:ext cx="10886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8">
            <a:extLst>
              <a:ext uri="{FF2B5EF4-FFF2-40B4-BE49-F238E27FC236}">
                <a16:creationId xmlns:a16="http://schemas.microsoft.com/office/drawing/2014/main" id="{6A120926-8349-524F-BD9A-68375F46F4EB}"/>
              </a:ext>
            </a:extLst>
          </p:cNvPr>
          <p:cNvCxnSpPr>
            <a:cxnSpLocks/>
            <a:stCxn id="5" idx="3"/>
            <a:endCxn id="7" idx="1"/>
          </p:cNvCxnSpPr>
          <p:nvPr/>
        </p:nvCxnSpPr>
        <p:spPr>
          <a:xfrm>
            <a:off x="5108980" y="1310536"/>
            <a:ext cx="10886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2EF20AD9-97B3-6F43-B41A-BADC332B23D1}"/>
              </a:ext>
            </a:extLst>
          </p:cNvPr>
          <p:cNvSpPr/>
          <p:nvPr/>
        </p:nvSpPr>
        <p:spPr>
          <a:xfrm>
            <a:off x="1200458"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Policy Optimization</a:t>
            </a:r>
          </a:p>
        </p:txBody>
      </p:sp>
      <p:sp>
        <p:nvSpPr>
          <p:cNvPr id="14" name="Rounded Rectangle 13">
            <a:extLst>
              <a:ext uri="{FF2B5EF4-FFF2-40B4-BE49-F238E27FC236}">
                <a16:creationId xmlns:a16="http://schemas.microsoft.com/office/drawing/2014/main" id="{9A2D8CAF-78EF-454A-B4BE-AB77D861A731}"/>
              </a:ext>
            </a:extLst>
          </p:cNvPr>
          <p:cNvSpPr/>
          <p:nvPr/>
        </p:nvSpPr>
        <p:spPr>
          <a:xfrm>
            <a:off x="2438721"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Q-Learning</a:t>
            </a:r>
          </a:p>
        </p:txBody>
      </p:sp>
      <p:cxnSp>
        <p:nvCxnSpPr>
          <p:cNvPr id="15" name="Elbow Connector 8">
            <a:extLst>
              <a:ext uri="{FF2B5EF4-FFF2-40B4-BE49-F238E27FC236}">
                <a16:creationId xmlns:a16="http://schemas.microsoft.com/office/drawing/2014/main" id="{7E9E6EFB-EB94-4440-B564-66C2386C179B}"/>
              </a:ext>
            </a:extLst>
          </p:cNvPr>
          <p:cNvCxnSpPr>
            <a:cxnSpLocks/>
            <a:stCxn id="6" idx="2"/>
            <a:endCxn id="13" idx="0"/>
          </p:cNvCxnSpPr>
          <p:nvPr/>
        </p:nvCxnSpPr>
        <p:spPr>
          <a:xfrm rot="5400000">
            <a:off x="1960245" y="1306836"/>
            <a:ext cx="226380" cy="67199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8">
            <a:extLst>
              <a:ext uri="{FF2B5EF4-FFF2-40B4-BE49-F238E27FC236}">
                <a16:creationId xmlns:a16="http://schemas.microsoft.com/office/drawing/2014/main" id="{83736521-F6E9-BF45-B905-73B89A805F21}"/>
              </a:ext>
            </a:extLst>
          </p:cNvPr>
          <p:cNvCxnSpPr>
            <a:cxnSpLocks/>
            <a:stCxn id="6" idx="2"/>
            <a:endCxn id="14" idx="0"/>
          </p:cNvCxnSpPr>
          <p:nvPr/>
        </p:nvCxnSpPr>
        <p:spPr>
          <a:xfrm rot="16200000" flipH="1">
            <a:off x="2579376" y="1359698"/>
            <a:ext cx="226380" cy="566269"/>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95151AB6-889C-6B4A-B2B6-41CCAAF9496A}"/>
              </a:ext>
            </a:extLst>
          </p:cNvPr>
          <p:cNvSpPr/>
          <p:nvPr/>
        </p:nvSpPr>
        <p:spPr>
          <a:xfrm>
            <a:off x="5555996"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Learn Model</a:t>
            </a:r>
          </a:p>
        </p:txBody>
      </p:sp>
      <p:sp>
        <p:nvSpPr>
          <p:cNvPr id="22" name="Rounded Rectangle 21">
            <a:extLst>
              <a:ext uri="{FF2B5EF4-FFF2-40B4-BE49-F238E27FC236}">
                <a16:creationId xmlns:a16="http://schemas.microsoft.com/office/drawing/2014/main" id="{BF6A4774-8494-3A47-9649-62287262141F}"/>
              </a:ext>
            </a:extLst>
          </p:cNvPr>
          <p:cNvSpPr/>
          <p:nvPr/>
        </p:nvSpPr>
        <p:spPr>
          <a:xfrm>
            <a:off x="6794537" y="1756023"/>
            <a:ext cx="1073960" cy="43821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1000" dirty="0">
                <a:solidFill>
                  <a:schemeClr val="tx1"/>
                </a:solidFill>
              </a:rPr>
              <a:t>Given Model</a:t>
            </a:r>
          </a:p>
        </p:txBody>
      </p:sp>
      <p:cxnSp>
        <p:nvCxnSpPr>
          <p:cNvPr id="29" name="Elbow Connector 8">
            <a:extLst>
              <a:ext uri="{FF2B5EF4-FFF2-40B4-BE49-F238E27FC236}">
                <a16:creationId xmlns:a16="http://schemas.microsoft.com/office/drawing/2014/main" id="{83BF5E0B-D9E2-A44C-A3C3-1EC7E7EF82B3}"/>
              </a:ext>
            </a:extLst>
          </p:cNvPr>
          <p:cNvCxnSpPr>
            <a:cxnSpLocks/>
            <a:stCxn id="7" idx="2"/>
            <a:endCxn id="22" idx="0"/>
          </p:cNvCxnSpPr>
          <p:nvPr/>
        </p:nvCxnSpPr>
        <p:spPr>
          <a:xfrm rot="16200000" flipH="1">
            <a:off x="6919853" y="1344359"/>
            <a:ext cx="226380" cy="596948"/>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8">
            <a:extLst>
              <a:ext uri="{FF2B5EF4-FFF2-40B4-BE49-F238E27FC236}">
                <a16:creationId xmlns:a16="http://schemas.microsoft.com/office/drawing/2014/main" id="{BE91FF24-2607-0F45-A2CB-E20F82CC51BA}"/>
              </a:ext>
            </a:extLst>
          </p:cNvPr>
          <p:cNvCxnSpPr>
            <a:cxnSpLocks/>
            <a:stCxn id="7" idx="2"/>
            <a:endCxn id="21" idx="0"/>
          </p:cNvCxnSpPr>
          <p:nvPr/>
        </p:nvCxnSpPr>
        <p:spPr>
          <a:xfrm rot="5400000">
            <a:off x="6300583" y="1322037"/>
            <a:ext cx="226380" cy="64159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CFC80BF1-067B-C54B-ABF2-06C43862B832}"/>
              </a:ext>
            </a:extLst>
          </p:cNvPr>
          <p:cNvSpPr/>
          <p:nvPr/>
        </p:nvSpPr>
        <p:spPr>
          <a:xfrm>
            <a:off x="547297" y="2914110"/>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A2C / A3C</a:t>
            </a:r>
          </a:p>
        </p:txBody>
      </p:sp>
      <p:sp>
        <p:nvSpPr>
          <p:cNvPr id="37" name="Rounded Rectangle 36">
            <a:extLst>
              <a:ext uri="{FF2B5EF4-FFF2-40B4-BE49-F238E27FC236}">
                <a16:creationId xmlns:a16="http://schemas.microsoft.com/office/drawing/2014/main" id="{152C766A-5AD8-FB4D-9B63-93A31BAA6E8E}"/>
              </a:ext>
            </a:extLst>
          </p:cNvPr>
          <p:cNvSpPr/>
          <p:nvPr/>
        </p:nvSpPr>
        <p:spPr>
          <a:xfrm>
            <a:off x="547297" y="3260880"/>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PPO</a:t>
            </a:r>
          </a:p>
        </p:txBody>
      </p:sp>
      <p:sp>
        <p:nvSpPr>
          <p:cNvPr id="38" name="Rounded Rectangle 37">
            <a:extLst>
              <a:ext uri="{FF2B5EF4-FFF2-40B4-BE49-F238E27FC236}">
                <a16:creationId xmlns:a16="http://schemas.microsoft.com/office/drawing/2014/main" id="{CD991E71-A838-5D49-ACE8-E69497F662F4}"/>
              </a:ext>
            </a:extLst>
          </p:cNvPr>
          <p:cNvSpPr/>
          <p:nvPr/>
        </p:nvSpPr>
        <p:spPr>
          <a:xfrm>
            <a:off x="547297" y="361035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TRPO</a:t>
            </a:r>
          </a:p>
        </p:txBody>
      </p:sp>
      <p:sp>
        <p:nvSpPr>
          <p:cNvPr id="39" name="Rounded Rectangle 38">
            <a:extLst>
              <a:ext uri="{FF2B5EF4-FFF2-40B4-BE49-F238E27FC236}">
                <a16:creationId xmlns:a16="http://schemas.microsoft.com/office/drawing/2014/main" id="{F247219A-A6CB-3744-9730-7766985B2E8B}"/>
              </a:ext>
            </a:extLst>
          </p:cNvPr>
          <p:cNvSpPr/>
          <p:nvPr/>
        </p:nvSpPr>
        <p:spPr>
          <a:xfrm>
            <a:off x="547297" y="2543969"/>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DDPG</a:t>
            </a:r>
          </a:p>
        </p:txBody>
      </p:sp>
      <p:sp>
        <p:nvSpPr>
          <p:cNvPr id="40" name="Rounded Rectangle 39">
            <a:extLst>
              <a:ext uri="{FF2B5EF4-FFF2-40B4-BE49-F238E27FC236}">
                <a16:creationId xmlns:a16="http://schemas.microsoft.com/office/drawing/2014/main" id="{26CE7CE8-E53F-914A-B91F-A39CAA5B306B}"/>
              </a:ext>
            </a:extLst>
          </p:cNvPr>
          <p:cNvSpPr/>
          <p:nvPr/>
        </p:nvSpPr>
        <p:spPr>
          <a:xfrm>
            <a:off x="1966738" y="311968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TD3</a:t>
            </a:r>
          </a:p>
        </p:txBody>
      </p:sp>
      <p:sp>
        <p:nvSpPr>
          <p:cNvPr id="41" name="Rounded Rectangle 40">
            <a:extLst>
              <a:ext uri="{FF2B5EF4-FFF2-40B4-BE49-F238E27FC236}">
                <a16:creationId xmlns:a16="http://schemas.microsoft.com/office/drawing/2014/main" id="{7CA36081-543C-9D46-B5F7-B390ED9ACD31}"/>
              </a:ext>
            </a:extLst>
          </p:cNvPr>
          <p:cNvSpPr/>
          <p:nvPr/>
        </p:nvSpPr>
        <p:spPr>
          <a:xfrm>
            <a:off x="1966738" y="3468493"/>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SAC</a:t>
            </a:r>
          </a:p>
        </p:txBody>
      </p:sp>
      <p:sp>
        <p:nvSpPr>
          <p:cNvPr id="42" name="Rounded Rectangle 41">
            <a:extLst>
              <a:ext uri="{FF2B5EF4-FFF2-40B4-BE49-F238E27FC236}">
                <a16:creationId xmlns:a16="http://schemas.microsoft.com/office/drawing/2014/main" id="{D4F35B5B-7159-AD4D-B4A8-147B6E7A311E}"/>
              </a:ext>
            </a:extLst>
          </p:cNvPr>
          <p:cNvSpPr/>
          <p:nvPr/>
        </p:nvSpPr>
        <p:spPr>
          <a:xfrm>
            <a:off x="3264137" y="2569068"/>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DQN</a:t>
            </a:r>
          </a:p>
        </p:txBody>
      </p:sp>
      <p:sp>
        <p:nvSpPr>
          <p:cNvPr id="43" name="Rounded Rectangle 42">
            <a:extLst>
              <a:ext uri="{FF2B5EF4-FFF2-40B4-BE49-F238E27FC236}">
                <a16:creationId xmlns:a16="http://schemas.microsoft.com/office/drawing/2014/main" id="{87A9BB0D-89C5-5744-AC9F-3DDD6F10096F}"/>
              </a:ext>
            </a:extLst>
          </p:cNvPr>
          <p:cNvSpPr/>
          <p:nvPr/>
        </p:nvSpPr>
        <p:spPr>
          <a:xfrm>
            <a:off x="3264137" y="2914463"/>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C51</a:t>
            </a:r>
          </a:p>
        </p:txBody>
      </p:sp>
      <p:sp>
        <p:nvSpPr>
          <p:cNvPr id="44" name="Rounded Rectangle 43">
            <a:extLst>
              <a:ext uri="{FF2B5EF4-FFF2-40B4-BE49-F238E27FC236}">
                <a16:creationId xmlns:a16="http://schemas.microsoft.com/office/drawing/2014/main" id="{DB6F9911-FE1A-6943-9379-56F7C463169F}"/>
              </a:ext>
            </a:extLst>
          </p:cNvPr>
          <p:cNvSpPr/>
          <p:nvPr/>
        </p:nvSpPr>
        <p:spPr>
          <a:xfrm>
            <a:off x="3264137" y="3267445"/>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QR-DQN</a:t>
            </a:r>
          </a:p>
        </p:txBody>
      </p:sp>
      <p:sp>
        <p:nvSpPr>
          <p:cNvPr id="45" name="Rounded Rectangle 44">
            <a:extLst>
              <a:ext uri="{FF2B5EF4-FFF2-40B4-BE49-F238E27FC236}">
                <a16:creationId xmlns:a16="http://schemas.microsoft.com/office/drawing/2014/main" id="{71F9E737-35EA-A749-A181-C6027FDC30F1}"/>
              </a:ext>
            </a:extLst>
          </p:cNvPr>
          <p:cNvSpPr/>
          <p:nvPr/>
        </p:nvSpPr>
        <p:spPr>
          <a:xfrm>
            <a:off x="3264137" y="3610354"/>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HER</a:t>
            </a:r>
          </a:p>
        </p:txBody>
      </p:sp>
      <p:cxnSp>
        <p:nvCxnSpPr>
          <p:cNvPr id="47" name="Elbow Connector 46">
            <a:extLst>
              <a:ext uri="{FF2B5EF4-FFF2-40B4-BE49-F238E27FC236}">
                <a16:creationId xmlns:a16="http://schemas.microsoft.com/office/drawing/2014/main" id="{06D0CAAB-142B-AA43-9ADA-3673608C55C5}"/>
              </a:ext>
            </a:extLst>
          </p:cNvPr>
          <p:cNvCxnSpPr>
            <a:cxnSpLocks/>
            <a:stCxn id="13" idx="2"/>
            <a:endCxn id="39" idx="3"/>
          </p:cNvCxnSpPr>
          <p:nvPr/>
        </p:nvCxnSpPr>
        <p:spPr>
          <a:xfrm rot="5400000">
            <a:off x="1351540" y="2299931"/>
            <a:ext cx="491593"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A6A1883F-97C0-8E42-B68C-4D8A3E690044}"/>
              </a:ext>
            </a:extLst>
          </p:cNvPr>
          <p:cNvCxnSpPr>
            <a:cxnSpLocks/>
            <a:stCxn id="13" idx="2"/>
            <a:endCxn id="36" idx="3"/>
          </p:cNvCxnSpPr>
          <p:nvPr/>
        </p:nvCxnSpPr>
        <p:spPr>
          <a:xfrm rot="5400000">
            <a:off x="1166469" y="2485002"/>
            <a:ext cx="861734"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61ADBE9E-8E72-E643-90AD-D36F51ECA0E9}"/>
              </a:ext>
            </a:extLst>
          </p:cNvPr>
          <p:cNvCxnSpPr>
            <a:cxnSpLocks/>
            <a:stCxn id="13" idx="2"/>
            <a:endCxn id="37" idx="3"/>
          </p:cNvCxnSpPr>
          <p:nvPr/>
        </p:nvCxnSpPr>
        <p:spPr>
          <a:xfrm rot="5400000">
            <a:off x="993084" y="2658387"/>
            <a:ext cx="1208504"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1C4CD73A-5DEA-9A44-A23D-425D3C792981}"/>
              </a:ext>
            </a:extLst>
          </p:cNvPr>
          <p:cNvCxnSpPr>
            <a:cxnSpLocks/>
            <a:stCxn id="13" idx="2"/>
            <a:endCxn id="38" idx="3"/>
          </p:cNvCxnSpPr>
          <p:nvPr/>
        </p:nvCxnSpPr>
        <p:spPr>
          <a:xfrm rot="5400000">
            <a:off x="818347" y="2833124"/>
            <a:ext cx="1557978"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a:extLst>
              <a:ext uri="{FF2B5EF4-FFF2-40B4-BE49-F238E27FC236}">
                <a16:creationId xmlns:a16="http://schemas.microsoft.com/office/drawing/2014/main" id="{78EA0B56-8CD3-8A43-8E4D-1B73B5ADD86E}"/>
              </a:ext>
            </a:extLst>
          </p:cNvPr>
          <p:cNvSpPr/>
          <p:nvPr/>
        </p:nvSpPr>
        <p:spPr>
          <a:xfrm>
            <a:off x="5023201" y="2562521"/>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World Models</a:t>
            </a:r>
          </a:p>
        </p:txBody>
      </p:sp>
      <p:sp>
        <p:nvSpPr>
          <p:cNvPr id="59" name="Rounded Rectangle 58">
            <a:extLst>
              <a:ext uri="{FF2B5EF4-FFF2-40B4-BE49-F238E27FC236}">
                <a16:creationId xmlns:a16="http://schemas.microsoft.com/office/drawing/2014/main" id="{D0B021F0-1C53-454E-B7F2-400671DE037D}"/>
              </a:ext>
            </a:extLst>
          </p:cNvPr>
          <p:cNvSpPr/>
          <p:nvPr/>
        </p:nvSpPr>
        <p:spPr>
          <a:xfrm>
            <a:off x="5023201" y="2907916"/>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I2A</a:t>
            </a:r>
          </a:p>
        </p:txBody>
      </p:sp>
      <p:sp>
        <p:nvSpPr>
          <p:cNvPr id="60" name="Rounded Rectangle 59">
            <a:extLst>
              <a:ext uri="{FF2B5EF4-FFF2-40B4-BE49-F238E27FC236}">
                <a16:creationId xmlns:a16="http://schemas.microsoft.com/office/drawing/2014/main" id="{5E539C7B-77B2-514D-8EE8-DACC1367D040}"/>
              </a:ext>
            </a:extLst>
          </p:cNvPr>
          <p:cNvSpPr/>
          <p:nvPr/>
        </p:nvSpPr>
        <p:spPr>
          <a:xfrm>
            <a:off x="5023201" y="3260898"/>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MBMF</a:t>
            </a:r>
          </a:p>
        </p:txBody>
      </p:sp>
      <p:sp>
        <p:nvSpPr>
          <p:cNvPr id="61" name="Rounded Rectangle 60">
            <a:extLst>
              <a:ext uri="{FF2B5EF4-FFF2-40B4-BE49-F238E27FC236}">
                <a16:creationId xmlns:a16="http://schemas.microsoft.com/office/drawing/2014/main" id="{24D89253-0737-1B41-8BE9-C055A1FB2521}"/>
              </a:ext>
            </a:extLst>
          </p:cNvPr>
          <p:cNvSpPr/>
          <p:nvPr/>
        </p:nvSpPr>
        <p:spPr>
          <a:xfrm>
            <a:off x="5023201" y="3603807"/>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MBVE</a:t>
            </a:r>
          </a:p>
        </p:txBody>
      </p:sp>
      <p:sp>
        <p:nvSpPr>
          <p:cNvPr id="62" name="Rounded Rectangle 61">
            <a:extLst>
              <a:ext uri="{FF2B5EF4-FFF2-40B4-BE49-F238E27FC236}">
                <a16:creationId xmlns:a16="http://schemas.microsoft.com/office/drawing/2014/main" id="{C333A2A8-E82E-A442-AE62-1DC94F2F7E23}"/>
              </a:ext>
            </a:extLst>
          </p:cNvPr>
          <p:cNvSpPr/>
          <p:nvPr/>
        </p:nvSpPr>
        <p:spPr>
          <a:xfrm>
            <a:off x="5023201" y="3946716"/>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AlphaZero</a:t>
            </a:r>
          </a:p>
        </p:txBody>
      </p:sp>
      <p:sp>
        <p:nvSpPr>
          <p:cNvPr id="76" name="Rounded Rectangle 75">
            <a:extLst>
              <a:ext uri="{FF2B5EF4-FFF2-40B4-BE49-F238E27FC236}">
                <a16:creationId xmlns:a16="http://schemas.microsoft.com/office/drawing/2014/main" id="{33849C13-F259-064B-B81E-295633ACDDAB}"/>
              </a:ext>
            </a:extLst>
          </p:cNvPr>
          <p:cNvSpPr/>
          <p:nvPr/>
        </p:nvSpPr>
        <p:spPr>
          <a:xfrm>
            <a:off x="7478109" y="2562521"/>
            <a:ext cx="909936" cy="283722"/>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DP</a:t>
            </a:r>
          </a:p>
        </p:txBody>
      </p:sp>
      <p:sp>
        <p:nvSpPr>
          <p:cNvPr id="77" name="Rounded Rectangle 76">
            <a:extLst>
              <a:ext uri="{FF2B5EF4-FFF2-40B4-BE49-F238E27FC236}">
                <a16:creationId xmlns:a16="http://schemas.microsoft.com/office/drawing/2014/main" id="{F2183135-8593-214F-AE8A-D685C1294183}"/>
              </a:ext>
            </a:extLst>
          </p:cNvPr>
          <p:cNvSpPr/>
          <p:nvPr/>
        </p:nvSpPr>
        <p:spPr>
          <a:xfrm>
            <a:off x="7478109" y="2907916"/>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LQR</a:t>
            </a:r>
          </a:p>
        </p:txBody>
      </p:sp>
      <p:sp>
        <p:nvSpPr>
          <p:cNvPr id="78" name="Rounded Rectangle 77">
            <a:extLst>
              <a:ext uri="{FF2B5EF4-FFF2-40B4-BE49-F238E27FC236}">
                <a16:creationId xmlns:a16="http://schemas.microsoft.com/office/drawing/2014/main" id="{069916BB-614D-7444-9740-3673C511EE40}"/>
              </a:ext>
            </a:extLst>
          </p:cNvPr>
          <p:cNvSpPr/>
          <p:nvPr/>
        </p:nvSpPr>
        <p:spPr>
          <a:xfrm>
            <a:off x="7478109" y="3260898"/>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MPC</a:t>
            </a:r>
          </a:p>
        </p:txBody>
      </p:sp>
      <p:sp>
        <p:nvSpPr>
          <p:cNvPr id="79" name="Rounded Rectangle 78">
            <a:extLst>
              <a:ext uri="{FF2B5EF4-FFF2-40B4-BE49-F238E27FC236}">
                <a16:creationId xmlns:a16="http://schemas.microsoft.com/office/drawing/2014/main" id="{994D8146-1C40-0349-9294-E0624C4BEF02}"/>
              </a:ext>
            </a:extLst>
          </p:cNvPr>
          <p:cNvSpPr/>
          <p:nvPr/>
        </p:nvSpPr>
        <p:spPr>
          <a:xfrm>
            <a:off x="7478109" y="3603807"/>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MCTS</a:t>
            </a:r>
          </a:p>
        </p:txBody>
      </p:sp>
      <p:sp>
        <p:nvSpPr>
          <p:cNvPr id="81" name="Rounded Rectangle 80">
            <a:extLst>
              <a:ext uri="{FF2B5EF4-FFF2-40B4-BE49-F238E27FC236}">
                <a16:creationId xmlns:a16="http://schemas.microsoft.com/office/drawing/2014/main" id="{08A0C1BB-EBA9-0748-AEBE-FEB5BBDC159E}"/>
              </a:ext>
            </a:extLst>
          </p:cNvPr>
          <p:cNvSpPr/>
          <p:nvPr/>
        </p:nvSpPr>
        <p:spPr>
          <a:xfrm>
            <a:off x="7478109" y="3956367"/>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R" sz="800" dirty="0">
                <a:solidFill>
                  <a:schemeClr val="tx1"/>
                </a:solidFill>
              </a:rPr>
              <a:t>BOMB</a:t>
            </a:r>
          </a:p>
        </p:txBody>
      </p:sp>
      <p:sp>
        <p:nvSpPr>
          <p:cNvPr id="82" name="Rounded Rectangle 81">
            <a:extLst>
              <a:ext uri="{FF2B5EF4-FFF2-40B4-BE49-F238E27FC236}">
                <a16:creationId xmlns:a16="http://schemas.microsoft.com/office/drawing/2014/main" id="{CAB5BB0F-9229-BA42-A4B4-42F9904EEA29}"/>
              </a:ext>
            </a:extLst>
          </p:cNvPr>
          <p:cNvSpPr/>
          <p:nvPr/>
        </p:nvSpPr>
        <p:spPr>
          <a:xfrm>
            <a:off x="5023201" y="4289625"/>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CEPO</a:t>
            </a:r>
            <a:endParaRPr lang="en-TR" sz="800" dirty="0">
              <a:solidFill>
                <a:schemeClr val="tx1"/>
              </a:solidFill>
            </a:endParaRPr>
          </a:p>
        </p:txBody>
      </p:sp>
      <p:cxnSp>
        <p:nvCxnSpPr>
          <p:cNvPr id="84" name="Elbow Connector 83">
            <a:extLst>
              <a:ext uri="{FF2B5EF4-FFF2-40B4-BE49-F238E27FC236}">
                <a16:creationId xmlns:a16="http://schemas.microsoft.com/office/drawing/2014/main" id="{0437038C-EAEA-1B4D-9A94-56932C245774}"/>
              </a:ext>
            </a:extLst>
          </p:cNvPr>
          <p:cNvCxnSpPr>
            <a:stCxn id="21" idx="2"/>
            <a:endCxn id="58" idx="3"/>
          </p:cNvCxnSpPr>
          <p:nvPr/>
        </p:nvCxnSpPr>
        <p:spPr>
          <a:xfrm rot="5400000">
            <a:off x="5757985" y="2369390"/>
            <a:ext cx="510145"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ADD641D8-DBDB-D240-A539-4320862A5E00}"/>
              </a:ext>
            </a:extLst>
          </p:cNvPr>
          <p:cNvCxnSpPr>
            <a:stCxn id="21" idx="2"/>
            <a:endCxn id="59" idx="3"/>
          </p:cNvCxnSpPr>
          <p:nvPr/>
        </p:nvCxnSpPr>
        <p:spPr>
          <a:xfrm rot="5400000">
            <a:off x="5585287" y="2542088"/>
            <a:ext cx="855540"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9AB7F081-AC94-8245-8273-F800A7968C86}"/>
              </a:ext>
            </a:extLst>
          </p:cNvPr>
          <p:cNvCxnSpPr>
            <a:stCxn id="21" idx="2"/>
            <a:endCxn id="60" idx="3"/>
          </p:cNvCxnSpPr>
          <p:nvPr/>
        </p:nvCxnSpPr>
        <p:spPr>
          <a:xfrm rot="5400000">
            <a:off x="5408796" y="2718579"/>
            <a:ext cx="1208522"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E216C1AC-B4A7-2146-A502-3205AE3858AE}"/>
              </a:ext>
            </a:extLst>
          </p:cNvPr>
          <p:cNvCxnSpPr>
            <a:stCxn id="21" idx="2"/>
            <a:endCxn id="61" idx="3"/>
          </p:cNvCxnSpPr>
          <p:nvPr/>
        </p:nvCxnSpPr>
        <p:spPr>
          <a:xfrm rot="5400000">
            <a:off x="5237342" y="2890033"/>
            <a:ext cx="1551431"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4B049A20-52AE-D947-A284-B3A9802CDEC7}"/>
              </a:ext>
            </a:extLst>
          </p:cNvPr>
          <p:cNvCxnSpPr>
            <a:stCxn id="21" idx="2"/>
            <a:endCxn id="62" idx="3"/>
          </p:cNvCxnSpPr>
          <p:nvPr/>
        </p:nvCxnSpPr>
        <p:spPr>
          <a:xfrm rot="5400000">
            <a:off x="5065887" y="3061488"/>
            <a:ext cx="1894340"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id="{21957C7C-B107-6645-921D-265BD4C355FD}"/>
              </a:ext>
            </a:extLst>
          </p:cNvPr>
          <p:cNvCxnSpPr>
            <a:stCxn id="21" idx="2"/>
            <a:endCxn id="82" idx="3"/>
          </p:cNvCxnSpPr>
          <p:nvPr/>
        </p:nvCxnSpPr>
        <p:spPr>
          <a:xfrm rot="5400000">
            <a:off x="4894433" y="3232942"/>
            <a:ext cx="2237249" cy="15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a:extLst>
              <a:ext uri="{FF2B5EF4-FFF2-40B4-BE49-F238E27FC236}">
                <a16:creationId xmlns:a16="http://schemas.microsoft.com/office/drawing/2014/main" id="{36D87B16-6B00-EF47-8335-9772CBB41760}"/>
              </a:ext>
            </a:extLst>
          </p:cNvPr>
          <p:cNvCxnSpPr>
            <a:stCxn id="13" idx="2"/>
            <a:endCxn id="40" idx="1"/>
          </p:cNvCxnSpPr>
          <p:nvPr/>
        </p:nvCxnSpPr>
        <p:spPr>
          <a:xfrm rot="16200000" flipH="1">
            <a:off x="1318434" y="2613241"/>
            <a:ext cx="1067308" cy="2293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a:extLst>
              <a:ext uri="{FF2B5EF4-FFF2-40B4-BE49-F238E27FC236}">
                <a16:creationId xmlns:a16="http://schemas.microsoft.com/office/drawing/2014/main" id="{53FEC617-80D5-BB43-A533-560D272D8A96}"/>
              </a:ext>
            </a:extLst>
          </p:cNvPr>
          <p:cNvCxnSpPr>
            <a:stCxn id="13" idx="2"/>
            <a:endCxn id="41" idx="1"/>
          </p:cNvCxnSpPr>
          <p:nvPr/>
        </p:nvCxnSpPr>
        <p:spPr>
          <a:xfrm rot="16200000" flipH="1">
            <a:off x="1144030" y="2787645"/>
            <a:ext cx="1416117" cy="2293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Elbow Connector 101">
            <a:extLst>
              <a:ext uri="{FF2B5EF4-FFF2-40B4-BE49-F238E27FC236}">
                <a16:creationId xmlns:a16="http://schemas.microsoft.com/office/drawing/2014/main" id="{DB068682-EC9B-1240-808B-8A639F70CFE7}"/>
              </a:ext>
            </a:extLst>
          </p:cNvPr>
          <p:cNvCxnSpPr>
            <a:stCxn id="14" idx="2"/>
            <a:endCxn id="42" idx="1"/>
          </p:cNvCxnSpPr>
          <p:nvPr/>
        </p:nvCxnSpPr>
        <p:spPr>
          <a:xfrm rot="16200000" flipH="1">
            <a:off x="2861573" y="2308365"/>
            <a:ext cx="516692"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4C7A7035-07BA-6E4F-84D4-C9E5321AB50F}"/>
              </a:ext>
            </a:extLst>
          </p:cNvPr>
          <p:cNvCxnSpPr>
            <a:stCxn id="14" idx="2"/>
            <a:endCxn id="43" idx="1"/>
          </p:cNvCxnSpPr>
          <p:nvPr/>
        </p:nvCxnSpPr>
        <p:spPr>
          <a:xfrm rot="16200000" flipH="1">
            <a:off x="2688876" y="2481062"/>
            <a:ext cx="862087"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Elbow Connector 105">
            <a:extLst>
              <a:ext uri="{FF2B5EF4-FFF2-40B4-BE49-F238E27FC236}">
                <a16:creationId xmlns:a16="http://schemas.microsoft.com/office/drawing/2014/main" id="{FAB7955E-6C36-C845-B987-C3FEAFE1E1A9}"/>
              </a:ext>
            </a:extLst>
          </p:cNvPr>
          <p:cNvCxnSpPr>
            <a:stCxn id="14" idx="2"/>
            <a:endCxn id="44" idx="1"/>
          </p:cNvCxnSpPr>
          <p:nvPr/>
        </p:nvCxnSpPr>
        <p:spPr>
          <a:xfrm rot="16200000" flipH="1">
            <a:off x="2512385" y="2657553"/>
            <a:ext cx="1215069"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77EDEF00-1D52-C447-B334-0C89BEA91237}"/>
              </a:ext>
            </a:extLst>
          </p:cNvPr>
          <p:cNvCxnSpPr>
            <a:stCxn id="14" idx="2"/>
            <a:endCxn id="45" idx="1"/>
          </p:cNvCxnSpPr>
          <p:nvPr/>
        </p:nvCxnSpPr>
        <p:spPr>
          <a:xfrm rot="16200000" flipH="1">
            <a:off x="2340930" y="2829008"/>
            <a:ext cx="1557978" cy="288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a:extLst>
              <a:ext uri="{FF2B5EF4-FFF2-40B4-BE49-F238E27FC236}">
                <a16:creationId xmlns:a16="http://schemas.microsoft.com/office/drawing/2014/main" id="{805A84CF-D2C2-DA4E-8958-F1EFB103700A}"/>
              </a:ext>
            </a:extLst>
          </p:cNvPr>
          <p:cNvCxnSpPr>
            <a:stCxn id="22" idx="2"/>
            <a:endCxn id="76" idx="1"/>
          </p:cNvCxnSpPr>
          <p:nvPr/>
        </p:nvCxnSpPr>
        <p:spPr>
          <a:xfrm rot="16200000" flipH="1">
            <a:off x="7149741" y="2376013"/>
            <a:ext cx="510145"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EBA6ED20-DAF5-0F4C-81BD-AD396B65F3DB}"/>
              </a:ext>
            </a:extLst>
          </p:cNvPr>
          <p:cNvCxnSpPr>
            <a:stCxn id="22" idx="2"/>
            <a:endCxn id="77" idx="1"/>
          </p:cNvCxnSpPr>
          <p:nvPr/>
        </p:nvCxnSpPr>
        <p:spPr>
          <a:xfrm rot="16200000" flipH="1">
            <a:off x="6977043" y="2548711"/>
            <a:ext cx="855540"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A5E02B76-CA79-934E-88A2-904B105FAE21}"/>
              </a:ext>
            </a:extLst>
          </p:cNvPr>
          <p:cNvCxnSpPr>
            <a:stCxn id="22" idx="2"/>
            <a:endCxn id="78" idx="1"/>
          </p:cNvCxnSpPr>
          <p:nvPr/>
        </p:nvCxnSpPr>
        <p:spPr>
          <a:xfrm rot="16200000" flipH="1">
            <a:off x="6800552" y="2725202"/>
            <a:ext cx="1208522"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8B21BCF5-DBEE-5140-A62B-E70BF9A5514A}"/>
              </a:ext>
            </a:extLst>
          </p:cNvPr>
          <p:cNvCxnSpPr>
            <a:stCxn id="22" idx="2"/>
            <a:endCxn id="79" idx="1"/>
          </p:cNvCxnSpPr>
          <p:nvPr/>
        </p:nvCxnSpPr>
        <p:spPr>
          <a:xfrm rot="16200000" flipH="1">
            <a:off x="6629098" y="2896656"/>
            <a:ext cx="1551431"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807CA63F-0703-C941-BA41-7C2D54DA9204}"/>
              </a:ext>
            </a:extLst>
          </p:cNvPr>
          <p:cNvCxnSpPr>
            <a:stCxn id="22" idx="2"/>
            <a:endCxn id="81" idx="1"/>
          </p:cNvCxnSpPr>
          <p:nvPr/>
        </p:nvCxnSpPr>
        <p:spPr>
          <a:xfrm rot="16200000" flipH="1">
            <a:off x="6452818" y="3072936"/>
            <a:ext cx="1903991" cy="1465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Rounded Rectangle 120">
            <a:extLst>
              <a:ext uri="{FF2B5EF4-FFF2-40B4-BE49-F238E27FC236}">
                <a16:creationId xmlns:a16="http://schemas.microsoft.com/office/drawing/2014/main" id="{58561D39-0AD1-4D42-8E0D-409789498946}"/>
              </a:ext>
            </a:extLst>
          </p:cNvPr>
          <p:cNvSpPr/>
          <p:nvPr/>
        </p:nvSpPr>
        <p:spPr>
          <a:xfrm>
            <a:off x="547297" y="3946716"/>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CMA-ES</a:t>
            </a:r>
            <a:endParaRPr lang="en-TR" sz="800" dirty="0">
              <a:solidFill>
                <a:schemeClr val="tx1"/>
              </a:solidFill>
            </a:endParaRPr>
          </a:p>
        </p:txBody>
      </p:sp>
      <p:sp>
        <p:nvSpPr>
          <p:cNvPr id="122" name="Rounded Rectangle 121">
            <a:extLst>
              <a:ext uri="{FF2B5EF4-FFF2-40B4-BE49-F238E27FC236}">
                <a16:creationId xmlns:a16="http://schemas.microsoft.com/office/drawing/2014/main" id="{1277E37A-6238-FB47-8AED-03256CD4A946}"/>
              </a:ext>
            </a:extLst>
          </p:cNvPr>
          <p:cNvSpPr/>
          <p:nvPr/>
        </p:nvSpPr>
        <p:spPr>
          <a:xfrm>
            <a:off x="1954463" y="3817302"/>
            <a:ext cx="909936" cy="283722"/>
          </a:xfrm>
          <a:prstGeom prst="roundRect">
            <a:avLst/>
          </a:prstGeom>
          <a:solidFill>
            <a:schemeClr val="bg1">
              <a:lumMod val="95000"/>
              <a:alpha val="50000"/>
            </a:schemeClr>
          </a:solidFill>
          <a:ln>
            <a:solidFill>
              <a:schemeClr val="bg1">
                <a:lumMod val="75000"/>
                <a:alpha val="4993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ACKTR</a:t>
            </a:r>
            <a:endParaRPr lang="en-TR" sz="800" dirty="0">
              <a:solidFill>
                <a:schemeClr val="tx1"/>
              </a:solidFill>
            </a:endParaRPr>
          </a:p>
        </p:txBody>
      </p:sp>
      <p:cxnSp>
        <p:nvCxnSpPr>
          <p:cNvPr id="124" name="Elbow Connector 123">
            <a:extLst>
              <a:ext uri="{FF2B5EF4-FFF2-40B4-BE49-F238E27FC236}">
                <a16:creationId xmlns:a16="http://schemas.microsoft.com/office/drawing/2014/main" id="{BF24DBD3-1262-F443-AC37-CAE0FC96FBC9}"/>
              </a:ext>
            </a:extLst>
          </p:cNvPr>
          <p:cNvCxnSpPr>
            <a:stCxn id="13" idx="2"/>
            <a:endCxn id="121" idx="3"/>
          </p:cNvCxnSpPr>
          <p:nvPr/>
        </p:nvCxnSpPr>
        <p:spPr>
          <a:xfrm rot="5400000">
            <a:off x="650166" y="3001305"/>
            <a:ext cx="1894340" cy="2802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25">
            <a:extLst>
              <a:ext uri="{FF2B5EF4-FFF2-40B4-BE49-F238E27FC236}">
                <a16:creationId xmlns:a16="http://schemas.microsoft.com/office/drawing/2014/main" id="{FA2D3BA2-0FEB-2843-996E-8D051A0ECC19}"/>
              </a:ext>
            </a:extLst>
          </p:cNvPr>
          <p:cNvCxnSpPr>
            <a:stCxn id="13" idx="2"/>
            <a:endCxn id="122" idx="1"/>
          </p:cNvCxnSpPr>
          <p:nvPr/>
        </p:nvCxnSpPr>
        <p:spPr>
          <a:xfrm rot="16200000" flipH="1">
            <a:off x="963487" y="2968187"/>
            <a:ext cx="1764926" cy="2170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00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6"/>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RU" sz="4800" dirty="0"/>
              <a:t>Теория</a:t>
            </a:r>
            <a:endParaRPr dirty="0"/>
          </a:p>
        </p:txBody>
      </p:sp>
    </p:spTree>
    <p:extLst>
      <p:ext uri="{BB962C8B-B14F-4D97-AF65-F5344CB8AC3E}">
        <p14:creationId xmlns:p14="http://schemas.microsoft.com/office/powerpoint/2010/main" val="1582190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Марковский Процесс</a:t>
            </a:r>
            <a:endParaRPr dirty="0"/>
          </a:p>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3BAE44F0-4123-D148-87B9-82D831DD8C77}"/>
              </a:ext>
            </a:extLst>
          </p:cNvPr>
          <p:cNvPicPr>
            <a:picLocks noChangeAspect="1"/>
          </p:cNvPicPr>
          <p:nvPr/>
        </p:nvPicPr>
        <p:blipFill rotWithShape="1">
          <a:blip r:embed="rId3"/>
          <a:srcRect t="26628" r="16137" b="4910"/>
          <a:stretch/>
        </p:blipFill>
        <p:spPr>
          <a:xfrm>
            <a:off x="500550" y="1426624"/>
            <a:ext cx="5439982" cy="3321067"/>
          </a:xfrm>
          <a:prstGeom prst="rect">
            <a:avLst/>
          </a:prstGeom>
        </p:spPr>
      </p:pic>
      <p:sp>
        <p:nvSpPr>
          <p:cNvPr id="2" name="TextBox 1">
            <a:extLst>
              <a:ext uri="{FF2B5EF4-FFF2-40B4-BE49-F238E27FC236}">
                <a16:creationId xmlns:a16="http://schemas.microsoft.com/office/drawing/2014/main" id="{73297A0B-244D-FC44-AA5A-71FAB35C8CDA}"/>
              </a:ext>
            </a:extLst>
          </p:cNvPr>
          <p:cNvSpPr txBox="1"/>
          <p:nvPr/>
        </p:nvSpPr>
        <p:spPr>
          <a:xfrm>
            <a:off x="5983492" y="1426623"/>
            <a:ext cx="3037658" cy="3001334"/>
          </a:xfrm>
          <a:prstGeom prst="rect">
            <a:avLst/>
          </a:prstGeom>
          <a:noFill/>
        </p:spPr>
        <p:txBody>
          <a:bodyPr wrap="square" rtlCol="0">
            <a:spAutoFit/>
          </a:bodyPr>
          <a:lstStyle/>
          <a:p>
            <a:pPr>
              <a:lnSpc>
                <a:spcPct val="150000"/>
              </a:lnSpc>
            </a:pPr>
            <a:r>
              <a:rPr lang="ru-RU" sz="1600" dirty="0"/>
              <a:t>Вероятность следующего состояния зависит </a:t>
            </a:r>
            <a:r>
              <a:rPr lang="ru-RU" sz="1600" b="1" dirty="0"/>
              <a:t>только от текущего состояния </a:t>
            </a:r>
            <a:r>
              <a:rPr lang="ru-RU" sz="1600" dirty="0"/>
              <a:t>и не зависит от того как мы туда попали, </a:t>
            </a:r>
            <a:r>
              <a:rPr lang="ru-RU" sz="1600" dirty="0" err="1"/>
              <a:t>т.е</a:t>
            </a:r>
            <a:r>
              <a:rPr lang="ru-RU" sz="1600" dirty="0"/>
              <a:t> не зависит от каких либо состояний в прошлом – </a:t>
            </a:r>
            <a:r>
              <a:rPr lang="ru-RU" sz="1600" b="1" dirty="0"/>
              <a:t>процесс без памяти</a:t>
            </a:r>
            <a:endParaRPr lang="en-TR" sz="1600" b="1" dirty="0"/>
          </a:p>
        </p:txBody>
      </p:sp>
    </p:spTree>
    <p:extLst>
      <p:ext uri="{BB962C8B-B14F-4D97-AF65-F5344CB8AC3E}">
        <p14:creationId xmlns:p14="http://schemas.microsoft.com/office/powerpoint/2010/main" val="666237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Марковский Процесс Принятия Решений </a:t>
            </a:r>
            <a:br>
              <a:rPr lang="ru" dirty="0"/>
            </a:br>
            <a:r>
              <a:rPr lang="ru" dirty="0"/>
              <a:t>(</a:t>
            </a:r>
            <a:r>
              <a:rPr lang="en-US" dirty="0"/>
              <a:t>Markov Decision Process – MDP)</a:t>
            </a:r>
            <a:endParaRPr dirty="0"/>
          </a:p>
          <a:p>
            <a:pPr marL="0" lvl="0" indent="0" algn="l" rtl="0">
              <a:spcBef>
                <a:spcPts val="0"/>
              </a:spcBef>
              <a:spcAft>
                <a:spcPts val="0"/>
              </a:spcAft>
              <a:buNone/>
            </a:pPr>
            <a:endParaRPr dirty="0"/>
          </a:p>
        </p:txBody>
      </p:sp>
      <p:pic>
        <p:nvPicPr>
          <p:cNvPr id="14" name="Picture 13">
            <a:extLst>
              <a:ext uri="{FF2B5EF4-FFF2-40B4-BE49-F238E27FC236}">
                <a16:creationId xmlns:a16="http://schemas.microsoft.com/office/drawing/2014/main" id="{23BB79BA-32CC-8147-B840-AD1D445F0772}"/>
              </a:ext>
            </a:extLst>
          </p:cNvPr>
          <p:cNvPicPr>
            <a:picLocks noChangeAspect="1"/>
          </p:cNvPicPr>
          <p:nvPr/>
        </p:nvPicPr>
        <p:blipFill>
          <a:blip r:embed="rId3"/>
          <a:stretch>
            <a:fillRect/>
          </a:stretch>
        </p:blipFill>
        <p:spPr>
          <a:xfrm>
            <a:off x="686604" y="1426624"/>
            <a:ext cx="4469134" cy="3599980"/>
          </a:xfrm>
          <a:prstGeom prst="rect">
            <a:avLst/>
          </a:prstGeom>
        </p:spPr>
      </p:pic>
      <p:sp>
        <p:nvSpPr>
          <p:cNvPr id="15" name="TextBox 14">
            <a:extLst>
              <a:ext uri="{FF2B5EF4-FFF2-40B4-BE49-F238E27FC236}">
                <a16:creationId xmlns:a16="http://schemas.microsoft.com/office/drawing/2014/main" id="{32B5EB9C-2025-264E-BEC2-A941A0E9D918}"/>
              </a:ext>
            </a:extLst>
          </p:cNvPr>
          <p:cNvSpPr txBox="1"/>
          <p:nvPr/>
        </p:nvSpPr>
        <p:spPr>
          <a:xfrm>
            <a:off x="5155738" y="1833086"/>
            <a:ext cx="3737268" cy="738664"/>
          </a:xfrm>
          <a:prstGeom prst="rect">
            <a:avLst/>
          </a:prstGeom>
          <a:noFill/>
        </p:spPr>
        <p:txBody>
          <a:bodyPr wrap="square" rtlCol="0">
            <a:spAutoFit/>
          </a:bodyPr>
          <a:lstStyle/>
          <a:p>
            <a:r>
              <a:rPr lang="ru-RU" dirty="0"/>
              <a:t>Если в каждой точке мы можем принять только одно решение – такая задача называется детерминистической</a:t>
            </a:r>
            <a:endParaRPr lang="en-TR" dirty="0"/>
          </a:p>
        </p:txBody>
      </p:sp>
    </p:spTree>
    <p:extLst>
      <p:ext uri="{BB962C8B-B14F-4D97-AF65-F5344CB8AC3E}">
        <p14:creationId xmlns:p14="http://schemas.microsoft.com/office/powerpoint/2010/main" val="3819295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9"/>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Марковский Процесс Принятия Решений </a:t>
            </a:r>
            <a:br>
              <a:rPr lang="ru" dirty="0"/>
            </a:br>
            <a:r>
              <a:rPr lang="ru" dirty="0"/>
              <a:t>(</a:t>
            </a:r>
            <a:r>
              <a:rPr lang="en-US" dirty="0"/>
              <a:t>Markov Decision Process – MDP)</a:t>
            </a:r>
            <a:endParaRPr dirty="0"/>
          </a:p>
          <a:p>
            <a:pPr marL="0" lvl="0" indent="0" algn="l" rtl="0">
              <a:spcBef>
                <a:spcPts val="0"/>
              </a:spcBef>
              <a:spcAft>
                <a:spcPts val="0"/>
              </a:spcAft>
              <a:buNone/>
            </a:pPr>
            <a:endParaRPr dirty="0"/>
          </a:p>
        </p:txBody>
      </p:sp>
      <p:pic>
        <p:nvPicPr>
          <p:cNvPr id="4" name="Picture 3">
            <a:extLst>
              <a:ext uri="{FF2B5EF4-FFF2-40B4-BE49-F238E27FC236}">
                <a16:creationId xmlns:a16="http://schemas.microsoft.com/office/drawing/2014/main" id="{3A04BE21-1DC0-FE4B-BA65-4187C241E939}"/>
              </a:ext>
            </a:extLst>
          </p:cNvPr>
          <p:cNvPicPr>
            <a:picLocks noChangeAspect="1"/>
          </p:cNvPicPr>
          <p:nvPr/>
        </p:nvPicPr>
        <p:blipFill rotWithShape="1">
          <a:blip r:embed="rId3"/>
          <a:srcRect l="-1" r="50001"/>
          <a:stretch/>
        </p:blipFill>
        <p:spPr>
          <a:xfrm>
            <a:off x="500550" y="1502117"/>
            <a:ext cx="5842339" cy="3310659"/>
          </a:xfrm>
          <a:prstGeom prst="rect">
            <a:avLst/>
          </a:prstGeom>
        </p:spPr>
      </p:pic>
      <p:sp>
        <p:nvSpPr>
          <p:cNvPr id="5" name="TextBox 4">
            <a:extLst>
              <a:ext uri="{FF2B5EF4-FFF2-40B4-BE49-F238E27FC236}">
                <a16:creationId xmlns:a16="http://schemas.microsoft.com/office/drawing/2014/main" id="{4F263732-A858-E148-8644-167794E042F0}"/>
              </a:ext>
            </a:extLst>
          </p:cNvPr>
          <p:cNvSpPr txBox="1"/>
          <p:nvPr/>
        </p:nvSpPr>
        <p:spPr>
          <a:xfrm>
            <a:off x="6035934" y="1516077"/>
            <a:ext cx="2985216" cy="1169551"/>
          </a:xfrm>
          <a:prstGeom prst="rect">
            <a:avLst/>
          </a:prstGeom>
          <a:noFill/>
        </p:spPr>
        <p:txBody>
          <a:bodyPr wrap="square" rtlCol="0">
            <a:spAutoFit/>
          </a:bodyPr>
          <a:lstStyle/>
          <a:p>
            <a:r>
              <a:rPr lang="ru-RU" dirty="0"/>
              <a:t>Если в каждой точке мы можем принять несколько решений с различной вероятностью – такая задача называется стохастической</a:t>
            </a:r>
            <a:endParaRPr lang="en-TR" dirty="0"/>
          </a:p>
        </p:txBody>
      </p:sp>
    </p:spTree>
    <p:extLst>
      <p:ext uri="{BB962C8B-B14F-4D97-AF65-F5344CB8AC3E}">
        <p14:creationId xmlns:p14="http://schemas.microsoft.com/office/powerpoint/2010/main" val="905490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RL policy</a:t>
            </a:r>
            <a:r>
              <a:rPr lang="ru-RU" dirty="0"/>
              <a:t> – детерминированная политика</a:t>
            </a:r>
            <a:endParaRPr dirty="0"/>
          </a:p>
        </p:txBody>
      </p:sp>
      <p:graphicFrame>
        <p:nvGraphicFramePr>
          <p:cNvPr id="9" name="Table 8">
            <a:extLst>
              <a:ext uri="{FF2B5EF4-FFF2-40B4-BE49-F238E27FC236}">
                <a16:creationId xmlns:a16="http://schemas.microsoft.com/office/drawing/2014/main" id="{391C28CC-7CAD-A643-9727-E92C32E50AEE}"/>
              </a:ext>
            </a:extLst>
          </p:cNvPr>
          <p:cNvGraphicFramePr>
            <a:graphicFrameLocks noGrp="1"/>
          </p:cNvGraphicFramePr>
          <p:nvPr>
            <p:extLst>
              <p:ext uri="{D42A27DB-BD31-4B8C-83A1-F6EECF244321}">
                <p14:modId xmlns:p14="http://schemas.microsoft.com/office/powerpoint/2010/main" val="1428672116"/>
              </p:ext>
            </p:extLst>
          </p:nvPr>
        </p:nvGraphicFramePr>
        <p:xfrm>
          <a:off x="576039" y="1348419"/>
          <a:ext cx="3524755" cy="3416300"/>
        </p:xfrm>
        <a:graphic>
          <a:graphicData uri="http://schemas.openxmlformats.org/drawingml/2006/table">
            <a:tbl>
              <a:tblPr>
                <a:tableStyleId>{9F59E00E-254B-42B5-9FED-D0DB1D54CBD8}</a:tableStyleId>
              </a:tblPr>
              <a:tblGrid>
                <a:gridCol w="704951">
                  <a:extLst>
                    <a:ext uri="{9D8B030D-6E8A-4147-A177-3AD203B41FA5}">
                      <a16:colId xmlns:a16="http://schemas.microsoft.com/office/drawing/2014/main" val="1845468549"/>
                    </a:ext>
                  </a:extLst>
                </a:gridCol>
                <a:gridCol w="704951">
                  <a:extLst>
                    <a:ext uri="{9D8B030D-6E8A-4147-A177-3AD203B41FA5}">
                      <a16:colId xmlns:a16="http://schemas.microsoft.com/office/drawing/2014/main" val="1339863877"/>
                    </a:ext>
                  </a:extLst>
                </a:gridCol>
                <a:gridCol w="704951">
                  <a:extLst>
                    <a:ext uri="{9D8B030D-6E8A-4147-A177-3AD203B41FA5}">
                      <a16:colId xmlns:a16="http://schemas.microsoft.com/office/drawing/2014/main" val="43082244"/>
                    </a:ext>
                  </a:extLst>
                </a:gridCol>
                <a:gridCol w="704951">
                  <a:extLst>
                    <a:ext uri="{9D8B030D-6E8A-4147-A177-3AD203B41FA5}">
                      <a16:colId xmlns:a16="http://schemas.microsoft.com/office/drawing/2014/main" val="1785429814"/>
                    </a:ext>
                  </a:extLst>
                </a:gridCol>
                <a:gridCol w="704951">
                  <a:extLst>
                    <a:ext uri="{9D8B030D-6E8A-4147-A177-3AD203B41FA5}">
                      <a16:colId xmlns:a16="http://schemas.microsoft.com/office/drawing/2014/main" val="1084434534"/>
                    </a:ext>
                  </a:extLst>
                </a:gridCol>
              </a:tblGrid>
              <a:tr h="683260">
                <a:tc>
                  <a:txBody>
                    <a:bodyPr/>
                    <a:lstStyle/>
                    <a:p>
                      <a:pPr algn="ctr" fontAlgn="ctr"/>
                      <a:r>
                        <a:rPr lang="en-US" sz="2000" u="none" strike="noStrike" dirty="0">
                          <a:effectLst/>
                        </a:rPr>
                        <a:t>start</a:t>
                      </a:r>
                      <a:endParaRPr lang="en-US" sz="6000" b="0" i="0" u="none" strike="noStrike" dirty="0">
                        <a:solidFill>
                          <a:srgbClr val="000000"/>
                        </a:solidFill>
                        <a:effectLst/>
                        <a:latin typeface="Calibri" panose="020F0502020204030204" pitchFamily="34" charset="0"/>
                      </a:endParaRPr>
                    </a:p>
                  </a:txBody>
                  <a:tcPr marL="8134" marR="8134" marT="8134" marB="0" anchor="ctr">
                    <a:solidFill>
                      <a:schemeClr val="accent6">
                        <a:lumMod val="20000"/>
                        <a:lumOff val="80000"/>
                      </a:schemeClr>
                    </a:solidFill>
                  </a:tcP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solidFill>
                      <a:srgbClr val="FF0000">
                        <a:alpha val="50196"/>
                      </a:srgbClr>
                    </a:solidFill>
                  </a:tcP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solidFill>
                      <a:srgbClr val="FF0000">
                        <a:alpha val="50196"/>
                      </a:srgbClr>
                    </a:solidFill>
                  </a:tcP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extLst>
                  <a:ext uri="{0D108BD9-81ED-4DB2-BD59-A6C34878D82A}">
                    <a16:rowId xmlns:a16="http://schemas.microsoft.com/office/drawing/2014/main" val="1324059508"/>
                  </a:ext>
                </a:extLst>
              </a:tr>
              <a:tr h="683260">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solidFill>
                      <a:srgbClr val="FF0000">
                        <a:alpha val="50196"/>
                      </a:srgbClr>
                    </a:solidFill>
                  </a:tcP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solidFill>
                      <a:srgbClr val="FF0000">
                        <a:alpha val="50196"/>
                      </a:srgbClr>
                    </a:solidFill>
                  </a:tcP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solidFill>
                      <a:srgbClr val="FF0000">
                        <a:alpha val="50196"/>
                      </a:srgbClr>
                    </a:solidFill>
                  </a:tcPr>
                </a:tc>
                <a:extLst>
                  <a:ext uri="{0D108BD9-81ED-4DB2-BD59-A6C34878D82A}">
                    <a16:rowId xmlns:a16="http://schemas.microsoft.com/office/drawing/2014/main" val="1648487245"/>
                  </a:ext>
                </a:extLst>
              </a:tr>
              <a:tr h="683260">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solidFill>
                      <a:srgbClr val="FF0000">
                        <a:alpha val="50196"/>
                      </a:srgbClr>
                    </a:solidFill>
                  </a:tcPr>
                </a:tc>
                <a:extLst>
                  <a:ext uri="{0D108BD9-81ED-4DB2-BD59-A6C34878D82A}">
                    <a16:rowId xmlns:a16="http://schemas.microsoft.com/office/drawing/2014/main" val="710354260"/>
                  </a:ext>
                </a:extLst>
              </a:tr>
              <a:tr h="683260">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dirty="0">
                          <a:effectLst/>
                        </a:rPr>
                        <a:t>↓</a:t>
                      </a:r>
                      <a:endParaRPr lang="en-TR" sz="4100" b="0" i="0" u="none" strike="noStrike" dirty="0">
                        <a:solidFill>
                          <a:srgbClr val="000000"/>
                        </a:solidFill>
                        <a:effectLst/>
                        <a:latin typeface="Calibri" panose="020F0502020204030204" pitchFamily="34" charset="0"/>
                      </a:endParaRPr>
                    </a:p>
                  </a:txBody>
                  <a:tcPr marL="8134" marR="8134" marT="8134" marB="0" anchor="ctr">
                    <a:solidFill>
                      <a:srgbClr val="FF0000">
                        <a:alpha val="50196"/>
                      </a:srgbClr>
                    </a:solidFill>
                  </a:tcPr>
                </a:tc>
                <a:extLst>
                  <a:ext uri="{0D108BD9-81ED-4DB2-BD59-A6C34878D82A}">
                    <a16:rowId xmlns:a16="http://schemas.microsoft.com/office/drawing/2014/main" val="1477810724"/>
                  </a:ext>
                </a:extLst>
              </a:tr>
              <a:tr h="683260">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TR" sz="4100" u="none" strike="noStrike">
                          <a:effectLst/>
                        </a:rPr>
                        <a:t>↑</a:t>
                      </a:r>
                      <a:endParaRPr lang="en-TR" sz="4100" b="0" i="0" u="none" strike="noStrike">
                        <a:solidFill>
                          <a:srgbClr val="000000"/>
                        </a:solidFill>
                        <a:effectLst/>
                        <a:latin typeface="Calibri" panose="020F0502020204030204" pitchFamily="34" charset="0"/>
                      </a:endParaRPr>
                    </a:p>
                  </a:txBody>
                  <a:tcPr marL="8134" marR="8134" marT="8134" marB="0" anchor="ctr"/>
                </a:tc>
                <a:tc>
                  <a:txBody>
                    <a:bodyPr/>
                    <a:lstStyle/>
                    <a:p>
                      <a:pPr algn="ctr" fontAlgn="ctr"/>
                      <a:r>
                        <a:rPr lang="en-US" sz="2000" b="0" i="0" u="none" strike="noStrike" dirty="0">
                          <a:solidFill>
                            <a:srgbClr val="000000"/>
                          </a:solidFill>
                          <a:effectLst/>
                          <a:latin typeface="+mn-lt"/>
                        </a:rPr>
                        <a:t>finish</a:t>
                      </a:r>
                    </a:p>
                  </a:txBody>
                  <a:tcPr marL="8134" marR="8134" marT="8134" marB="0" anchor="ctr">
                    <a:solidFill>
                      <a:schemeClr val="accent4">
                        <a:lumMod val="20000"/>
                        <a:lumOff val="80000"/>
                      </a:schemeClr>
                    </a:solidFill>
                  </a:tcPr>
                </a:tc>
                <a:extLst>
                  <a:ext uri="{0D108BD9-81ED-4DB2-BD59-A6C34878D82A}">
                    <a16:rowId xmlns:a16="http://schemas.microsoft.com/office/drawing/2014/main" val="506856910"/>
                  </a:ext>
                </a:extLst>
              </a:tr>
            </a:tbl>
          </a:graphicData>
        </a:graphic>
      </p:graphicFrame>
      <p:sp>
        <p:nvSpPr>
          <p:cNvPr id="10" name="TextBox 9">
            <a:extLst>
              <a:ext uri="{FF2B5EF4-FFF2-40B4-BE49-F238E27FC236}">
                <a16:creationId xmlns:a16="http://schemas.microsoft.com/office/drawing/2014/main" id="{70ECB4B6-CDB6-DA4C-8C87-58469EF3150C}"/>
              </a:ext>
            </a:extLst>
          </p:cNvPr>
          <p:cNvSpPr txBox="1"/>
          <p:nvPr/>
        </p:nvSpPr>
        <p:spPr>
          <a:xfrm>
            <a:off x="576039" y="1040642"/>
            <a:ext cx="1128835" cy="307777"/>
          </a:xfrm>
          <a:prstGeom prst="rect">
            <a:avLst/>
          </a:prstGeom>
          <a:noFill/>
        </p:spPr>
        <p:txBody>
          <a:bodyPr wrap="none" rtlCol="0">
            <a:spAutoFit/>
          </a:bodyPr>
          <a:lstStyle/>
          <a:p>
            <a:r>
              <a:rPr lang="ru-RU" dirty="0"/>
              <a:t>Политика 1</a:t>
            </a:r>
            <a:endParaRPr lang="en-TR" dirty="0"/>
          </a:p>
        </p:txBody>
      </p:sp>
      <mc:AlternateContent xmlns:mc="http://schemas.openxmlformats.org/markup-compatibility/2006" xmlns:a14="http://schemas.microsoft.com/office/drawing/2010/main">
        <mc:Choice Requires="a14">
          <p:sp>
            <p:nvSpPr>
              <p:cNvPr id="7" name="Google Shape;311;p57">
                <a:extLst>
                  <a:ext uri="{FF2B5EF4-FFF2-40B4-BE49-F238E27FC236}">
                    <a16:creationId xmlns:a16="http://schemas.microsoft.com/office/drawing/2014/main" id="{91F2A6CB-5969-F549-A860-59132516A3F4}"/>
                  </a:ext>
                </a:extLst>
              </p:cNvPr>
              <p:cNvSpPr txBox="1">
                <a:spLocks noGrp="1"/>
              </p:cNvSpPr>
              <p:nvPr>
                <p:ph type="body" idx="1"/>
              </p:nvPr>
            </p:nvSpPr>
            <p:spPr>
              <a:xfrm>
                <a:off x="4314250" y="1307283"/>
                <a:ext cx="4706900" cy="3505493"/>
              </a:xfrm>
              <a:prstGeom prst="rect">
                <a:avLst/>
              </a:prstGeom>
            </p:spPr>
            <p:txBody>
              <a:bodyPr spcFirstLastPara="1" wrap="square" lIns="91425" tIns="91425" rIns="91425" bIns="91425" anchor="t" anchorCtr="0">
                <a:noAutofit/>
              </a:bodyPr>
              <a:lstStyle/>
              <a:p>
                <a:pPr marL="133350" indent="0" algn="l">
                  <a:buNone/>
                </a:pPr>
                <a:r>
                  <a:rPr lang="ru-RU" sz="1100" b="0" i="0" u="none" strike="noStrike" dirty="0">
                    <a:solidFill>
                      <a:srgbClr val="000000"/>
                    </a:solidFill>
                    <a:effectLst/>
                    <a:latin typeface="Helvetica Neue" panose="02000503000000020004" pitchFamily="2" charset="0"/>
                  </a:rPr>
                  <a:t>Политикой называется отображение из пространства состояний в пространство действий</a:t>
                </a:r>
              </a:p>
              <a:p>
                <a:pPr marL="133350" indent="0" algn="ctr">
                  <a:buNone/>
                </a:pPr>
                <a14:m>
                  <m:oMathPara xmlns:m="http://schemas.openxmlformats.org/officeDocument/2006/math">
                    <m:oMathParaPr>
                      <m:jc m:val="centerGroup"/>
                    </m:oMathParaPr>
                    <m:oMath xmlns:m="http://schemas.openxmlformats.org/officeDocument/2006/math">
                      <m:r>
                        <a:rPr lang="en-US" sz="1100" b="0" i="1" u="none" strike="noStrike" smtClean="0">
                          <a:solidFill>
                            <a:srgbClr val="000000"/>
                          </a:solidFill>
                          <a:effectLst/>
                          <a:latin typeface="Cambria Math" panose="02040503050406030204" pitchFamily="18" charset="0"/>
                        </a:rPr>
                        <m:t>𝜋</m:t>
                      </m:r>
                      <m:d>
                        <m:dPr>
                          <m:ctrlPr>
                            <a:rPr lang="en-US" sz="1100" b="0" i="1" u="none" strike="noStrike" smtClean="0">
                              <a:solidFill>
                                <a:srgbClr val="000000"/>
                              </a:solidFill>
                              <a:effectLst/>
                              <a:latin typeface="Cambria Math" panose="02040503050406030204" pitchFamily="18" charset="0"/>
                            </a:rPr>
                          </m:ctrlPr>
                        </m:dPr>
                        <m:e>
                          <m:r>
                            <a:rPr lang="en-US" sz="1100" b="0" i="1" u="none" strike="noStrike" smtClean="0">
                              <a:solidFill>
                                <a:srgbClr val="000000"/>
                              </a:solidFill>
                              <a:effectLst/>
                              <a:latin typeface="Cambria Math" panose="02040503050406030204" pitchFamily="18" charset="0"/>
                            </a:rPr>
                            <m:t>𝑎</m:t>
                          </m:r>
                        </m:e>
                        <m:e>
                          <m:r>
                            <a:rPr lang="en-US" sz="1100" b="0" i="1" u="none" strike="noStrike" smtClean="0">
                              <a:solidFill>
                                <a:srgbClr val="000000"/>
                              </a:solidFill>
                              <a:effectLst/>
                              <a:latin typeface="Cambria Math" panose="02040503050406030204" pitchFamily="18" charset="0"/>
                            </a:rPr>
                            <m:t>𝑠</m:t>
                          </m:r>
                        </m:e>
                      </m:d>
                      <m:r>
                        <a:rPr lang="en-US" sz="1100" b="0" i="1" u="none" strike="noStrike" smtClean="0">
                          <a:solidFill>
                            <a:srgbClr val="000000"/>
                          </a:solidFill>
                          <a:effectLst/>
                          <a:latin typeface="Cambria Math" panose="02040503050406030204" pitchFamily="18" charset="0"/>
                        </a:rPr>
                        <m:t>:</m:t>
                      </m:r>
                      <m:r>
                        <a:rPr lang="en-US" sz="1100" b="0" i="1" u="none" strike="noStrike" smtClean="0">
                          <a:solidFill>
                            <a:srgbClr val="000000"/>
                          </a:solidFill>
                          <a:effectLst/>
                          <a:latin typeface="Cambria Math" panose="02040503050406030204" pitchFamily="18" charset="0"/>
                          <a:ea typeface="Cambria Math" panose="02040503050406030204" pitchFamily="18" charset="0"/>
                        </a:rPr>
                        <m:t>𝒮</m:t>
                      </m:r>
                      <m:r>
                        <a:rPr lang="en-US" sz="1100" b="0" i="1" u="none" strike="noStrike" smtClean="0">
                          <a:solidFill>
                            <a:srgbClr val="000000"/>
                          </a:solidFill>
                          <a:effectLst/>
                          <a:latin typeface="Cambria Math" panose="02040503050406030204" pitchFamily="18" charset="0"/>
                          <a:ea typeface="Cambria Math" panose="02040503050406030204" pitchFamily="18" charset="0"/>
                        </a:rPr>
                        <m:t>⟼</m:t>
                      </m:r>
                      <m:r>
                        <a:rPr lang="en-US" sz="1100" b="1" i="1">
                          <a:latin typeface="Cambria Math" panose="02040503050406030204" pitchFamily="18" charset="0"/>
                          <a:ea typeface="Cambria Math" panose="02040503050406030204" pitchFamily="18" charset="0"/>
                        </a:rPr>
                        <m:t>𝒜</m:t>
                      </m:r>
                      <m:r>
                        <a:rPr lang="en-US" sz="1100" b="0" i="0" smtClean="0">
                          <a:latin typeface="Cambria Math" panose="02040503050406030204" pitchFamily="18" charset="0"/>
                          <a:ea typeface="Cambria Math" panose="02040503050406030204" pitchFamily="18" charset="0"/>
                        </a:rPr>
                        <m:t>,  </m:t>
                      </m:r>
                      <m:r>
                        <a:rPr lang="en-US" sz="1100" b="0" i="1" u="none" strike="noStrike" smtClean="0">
                          <a:solidFill>
                            <a:srgbClr val="000000"/>
                          </a:solidFill>
                          <a:effectLst/>
                          <a:latin typeface="Cambria Math" panose="02040503050406030204" pitchFamily="18" charset="0"/>
                        </a:rPr>
                        <m:t>𝜋</m:t>
                      </m:r>
                      <m:d>
                        <m:dPr>
                          <m:ctrlPr>
                            <a:rPr lang="en-US" sz="1100" b="0" i="1" u="none" strike="noStrike" smtClean="0">
                              <a:solidFill>
                                <a:srgbClr val="000000"/>
                              </a:solidFill>
                              <a:effectLst/>
                              <a:latin typeface="Cambria Math" panose="02040503050406030204" pitchFamily="18" charset="0"/>
                            </a:rPr>
                          </m:ctrlPr>
                        </m:dPr>
                        <m:e>
                          <m:r>
                            <a:rPr lang="en-US" sz="1100" b="0" i="1" u="none" strike="noStrike" smtClean="0">
                              <a:solidFill>
                                <a:srgbClr val="000000"/>
                              </a:solidFill>
                              <a:effectLst/>
                              <a:latin typeface="Cambria Math" panose="02040503050406030204" pitchFamily="18" charset="0"/>
                            </a:rPr>
                            <m:t>𝑎</m:t>
                          </m:r>
                        </m:e>
                        <m:e>
                          <m:r>
                            <a:rPr lang="en-US" sz="1100" b="0" i="1" u="none" strike="noStrike" smtClean="0">
                              <a:solidFill>
                                <a:srgbClr val="000000"/>
                              </a:solidFill>
                              <a:effectLst/>
                              <a:latin typeface="Cambria Math" panose="02040503050406030204" pitchFamily="18" charset="0"/>
                            </a:rPr>
                            <m:t>𝑠</m:t>
                          </m:r>
                        </m:e>
                      </m:d>
                      <m:r>
                        <a:rPr lang="en-US" sz="1100" b="0" i="1" u="none" strike="noStrike" smtClean="0">
                          <a:solidFill>
                            <a:srgbClr val="000000"/>
                          </a:solidFill>
                          <a:effectLst/>
                          <a:latin typeface="Cambria Math" panose="02040503050406030204" pitchFamily="18" charset="0"/>
                        </a:rPr>
                        <m:t>∈</m:t>
                      </m:r>
                      <m:d>
                        <m:dPr>
                          <m:begChr m:val="["/>
                          <m:endChr m:val="]"/>
                          <m:ctrlPr>
                            <a:rPr lang="en-US" sz="1100" b="0" i="1" u="none" strike="noStrike" smtClean="0">
                              <a:solidFill>
                                <a:srgbClr val="000000"/>
                              </a:solidFill>
                              <a:effectLst/>
                              <a:latin typeface="Cambria Math" panose="02040503050406030204" pitchFamily="18" charset="0"/>
                            </a:rPr>
                          </m:ctrlPr>
                        </m:dPr>
                        <m:e>
                          <m:r>
                            <a:rPr lang="en-US" sz="1100" b="0" i="1" u="none" strike="noStrike" smtClean="0">
                              <a:solidFill>
                                <a:srgbClr val="000000"/>
                              </a:solidFill>
                              <a:effectLst/>
                              <a:latin typeface="Cambria Math" panose="02040503050406030204" pitchFamily="18" charset="0"/>
                            </a:rPr>
                            <m:t>0, 1</m:t>
                          </m:r>
                        </m:e>
                      </m:d>
                      <m:r>
                        <a:rPr lang="en-US" sz="1100" b="0" i="1" u="none" strike="noStrike" smtClean="0">
                          <a:solidFill>
                            <a:srgbClr val="000000"/>
                          </a:solidFill>
                          <a:effectLst/>
                          <a:latin typeface="Cambria Math" panose="02040503050406030204" pitchFamily="18" charset="0"/>
                        </a:rPr>
                        <m:t>,  </m:t>
                      </m:r>
                      <m:r>
                        <a:rPr lang="en-US" sz="1100" b="0" i="1" u="none" strike="noStrike" smtClean="0">
                          <a:solidFill>
                            <a:srgbClr val="000000"/>
                          </a:solidFill>
                          <a:effectLst/>
                          <a:latin typeface="Cambria Math" panose="02040503050406030204" pitchFamily="18" charset="0"/>
                        </a:rPr>
                        <m:t>𝑎</m:t>
                      </m:r>
                      <m:r>
                        <a:rPr lang="en-US" sz="1100" b="0" i="1" u="none" strike="noStrike" smtClean="0">
                          <a:solidFill>
                            <a:srgbClr val="000000"/>
                          </a:solidFill>
                          <a:effectLst/>
                          <a:latin typeface="Cambria Math" panose="02040503050406030204" pitchFamily="18" charset="0"/>
                        </a:rPr>
                        <m:t>∈</m:t>
                      </m:r>
                      <m:r>
                        <a:rPr lang="en-US" sz="1100" b="0" i="1" u="none" strike="noStrike" smtClean="0">
                          <a:solidFill>
                            <a:srgbClr val="000000"/>
                          </a:solidFill>
                          <a:effectLst/>
                          <a:latin typeface="Cambria Math" panose="02040503050406030204" pitchFamily="18" charset="0"/>
                        </a:rPr>
                        <m:t>𝒜</m:t>
                      </m:r>
                      <m:r>
                        <a:rPr lang="en-US" sz="1100" b="0" i="1" u="none" strike="noStrike" smtClean="0">
                          <a:solidFill>
                            <a:srgbClr val="000000"/>
                          </a:solidFill>
                          <a:effectLst/>
                          <a:latin typeface="Cambria Math" panose="02040503050406030204" pitchFamily="18" charset="0"/>
                        </a:rPr>
                        <m:t>, </m:t>
                      </m:r>
                      <m:r>
                        <a:rPr lang="en-US" sz="1100" b="0" i="1" u="none" strike="noStrike" smtClean="0">
                          <a:solidFill>
                            <a:srgbClr val="000000"/>
                          </a:solidFill>
                          <a:effectLst/>
                          <a:latin typeface="Cambria Math" panose="02040503050406030204" pitchFamily="18" charset="0"/>
                        </a:rPr>
                        <m:t>𝑠</m:t>
                      </m:r>
                      <m:r>
                        <a:rPr lang="en-US" sz="1100" b="0" i="1" u="none" strike="noStrike" smtClean="0">
                          <a:solidFill>
                            <a:srgbClr val="000000"/>
                          </a:solidFill>
                          <a:effectLst/>
                          <a:latin typeface="Cambria Math" panose="02040503050406030204" pitchFamily="18" charset="0"/>
                        </a:rPr>
                        <m:t>∈</m:t>
                      </m:r>
                      <m:r>
                        <a:rPr lang="en-US" sz="1100" b="0" i="1" u="none" strike="noStrike" smtClean="0">
                          <a:solidFill>
                            <a:srgbClr val="000000"/>
                          </a:solidFill>
                          <a:effectLst/>
                          <a:latin typeface="Cambria Math" panose="02040503050406030204" pitchFamily="18" charset="0"/>
                        </a:rPr>
                        <m:t>𝒮</m:t>
                      </m:r>
                    </m:oMath>
                  </m:oMathPara>
                </a14:m>
                <a:endParaRPr lang="en-US" sz="1100" b="0" i="0" u="none" strike="noStrike" dirty="0">
                  <a:solidFill>
                    <a:srgbClr val="000000"/>
                  </a:solidFill>
                  <a:effectLst/>
                  <a:latin typeface="Helvetica Neue" panose="02000503000000020004" pitchFamily="2" charset="0"/>
                </a:endParaRPr>
              </a:p>
              <a:p>
                <a:pPr marL="133350" indent="0" algn="ctr">
                  <a:buNone/>
                </a:pPr>
                <a:endParaRPr lang="ru-RU" sz="1100" b="0" i="0" u="none" strike="noStrike" dirty="0">
                  <a:solidFill>
                    <a:srgbClr val="000000"/>
                  </a:solidFill>
                  <a:effectLst/>
                  <a:latin typeface="Helvetica Neue" panose="02000503000000020004" pitchFamily="2" charset="0"/>
                </a:endParaRPr>
              </a:p>
              <a:p>
                <a:pPr marL="133350" indent="0" algn="l">
                  <a:buNone/>
                </a:pPr>
                <a:r>
                  <a:rPr lang="ru-RU" sz="1100" b="0" i="0" u="none" strike="noStrike" dirty="0">
                    <a:solidFill>
                      <a:srgbClr val="000000"/>
                    </a:solidFill>
                    <a:effectLst/>
                    <a:latin typeface="Helvetica Neue" panose="02000503000000020004" pitchFamily="2" charset="0"/>
                  </a:rPr>
                  <a:t>Результатом действия политики на среду является </a:t>
                </a:r>
                <a:r>
                  <a:rPr lang="ru-RU" sz="1100" b="1" i="0" u="none" strike="noStrike" dirty="0">
                    <a:solidFill>
                      <a:srgbClr val="000000"/>
                    </a:solidFill>
                    <a:effectLst/>
                    <a:latin typeface="Helvetica Neue" panose="02000503000000020004" pitchFamily="2" charset="0"/>
                  </a:rPr>
                  <a:t>траектория</a:t>
                </a:r>
                <a:r>
                  <a:rPr lang="ru-RU" sz="1100" b="0" i="0" u="none" strike="noStrike" dirty="0">
                    <a:solidFill>
                      <a:srgbClr val="000000"/>
                    </a:solidFill>
                    <a:effectLst/>
                    <a:latin typeface="Helvetica Neue" panose="02000503000000020004" pitchFamily="2" charset="0"/>
                  </a:rPr>
                  <a:t> агента, которая определяет его конечную награду</a:t>
                </a:r>
                <a:r>
                  <a:rPr lang="en-US" sz="1100" b="0" i="0" u="none" strike="noStrike" dirty="0">
                    <a:solidFill>
                      <a:srgbClr val="000000"/>
                    </a:solidFill>
                    <a:effectLst/>
                    <a:latin typeface="Helvetica Neue" panose="02000503000000020004" pitchFamily="2" charset="0"/>
                  </a:rPr>
                  <a:t>:</a:t>
                </a:r>
              </a:p>
              <a:p>
                <a:pPr marL="133350" indent="0" algn="ctr">
                  <a:buNone/>
                </a:pPr>
                <a14:m>
                  <m:oMathPara xmlns:m="http://schemas.openxmlformats.org/officeDocument/2006/math">
                    <m:oMathParaPr>
                      <m:jc m:val="center"/>
                    </m:oMathParaPr>
                    <m:oMath xmlns:m="http://schemas.openxmlformats.org/officeDocument/2006/math">
                      <m:sSup>
                        <m:sSupPr>
                          <m:ctrlPr>
                            <a:rPr lang="en-US" sz="1100" b="0" i="1" u="none" strike="noStrike" smtClean="0">
                              <a:solidFill>
                                <a:srgbClr val="000000"/>
                              </a:solidFill>
                              <a:effectLst/>
                              <a:latin typeface="Cambria Math" panose="02040503050406030204" pitchFamily="18" charset="0"/>
                            </a:rPr>
                          </m:ctrlPr>
                        </m:sSupPr>
                        <m:e>
                          <m:r>
                            <a:rPr lang="en-US" sz="1100" b="0" i="1" u="none" strike="noStrike" smtClean="0">
                              <a:solidFill>
                                <a:srgbClr val="000000"/>
                              </a:solidFill>
                              <a:effectLst/>
                              <a:latin typeface="Cambria Math" panose="02040503050406030204" pitchFamily="18" charset="0"/>
                            </a:rPr>
                            <m:t>𝜏</m:t>
                          </m:r>
                        </m:e>
                        <m:sup>
                          <m:r>
                            <a:rPr lang="en-US" sz="1100" b="0" i="1" u="none" strike="noStrike" smtClean="0">
                              <a:solidFill>
                                <a:srgbClr val="000000"/>
                              </a:solidFill>
                              <a:effectLst/>
                              <a:latin typeface="Cambria Math" panose="02040503050406030204" pitchFamily="18" charset="0"/>
                            </a:rPr>
                            <m:t>𝜋</m:t>
                          </m:r>
                        </m:sup>
                      </m:sSup>
                      <m:r>
                        <a:rPr lang="en-US" sz="1100" b="0" i="1" u="none" strike="noStrike" smtClean="0">
                          <a:solidFill>
                            <a:srgbClr val="000000"/>
                          </a:solidFill>
                          <a:effectLst/>
                          <a:latin typeface="Cambria Math" panose="02040503050406030204" pitchFamily="18" charset="0"/>
                        </a:rPr>
                        <m:t>=</m:t>
                      </m:r>
                      <m:d>
                        <m:dPr>
                          <m:begChr m:val="{"/>
                          <m:endChr m:val="}"/>
                          <m:ctrlPr>
                            <a:rPr lang="en-US" sz="1100" b="0" i="1" u="none" strike="noStrike" smtClean="0">
                              <a:solidFill>
                                <a:srgbClr val="000000"/>
                              </a:solidFill>
                              <a:effectLst/>
                              <a:latin typeface="Cambria Math" panose="02040503050406030204" pitchFamily="18" charset="0"/>
                            </a:rPr>
                          </m:ctrlPr>
                        </m:dPr>
                        <m:e>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𝑆</m:t>
                              </m:r>
                            </m:e>
                            <m:sub>
                              <m:r>
                                <a:rPr lang="en-US" sz="1100" b="0" i="1" u="none" strike="noStrike" smtClean="0">
                                  <a:solidFill>
                                    <a:srgbClr val="000000"/>
                                  </a:solidFill>
                                  <a:effectLst/>
                                  <a:latin typeface="Cambria Math" panose="02040503050406030204" pitchFamily="18" charset="0"/>
                                </a:rPr>
                                <m:t>0</m:t>
                              </m:r>
                            </m:sub>
                          </m:sSub>
                          <m:r>
                            <a:rPr lang="en-US" sz="1100" b="0" i="1" u="none" strike="noStrike" smtClean="0">
                              <a:solidFill>
                                <a:srgbClr val="000000"/>
                              </a:solidFill>
                              <a:effectLst/>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𝐴</m:t>
                              </m:r>
                            </m:e>
                            <m:sub>
                              <m:r>
                                <a:rPr lang="en-US" sz="1100" i="1">
                                  <a:solidFill>
                                    <a:srgbClr val="000000"/>
                                  </a:solidFill>
                                  <a:latin typeface="Cambria Math" panose="02040503050406030204" pitchFamily="18" charset="0"/>
                                </a:rPr>
                                <m:t>0</m:t>
                              </m:r>
                            </m:sub>
                          </m:sSub>
                          <m:r>
                            <a:rPr lang="en-US" sz="1100" b="0" i="1" smtClean="0">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i="1">
                                  <a:solidFill>
                                    <a:srgbClr val="000000"/>
                                  </a:solidFill>
                                  <a:latin typeface="Cambria Math" panose="02040503050406030204" pitchFamily="18" charset="0"/>
                                </a:rPr>
                                <m:t>𝑆</m:t>
                              </m:r>
                            </m:e>
                            <m:sub>
                              <m:r>
                                <a:rPr lang="en-US" sz="1100" b="0" i="1" smtClean="0">
                                  <a:solidFill>
                                    <a:srgbClr val="000000"/>
                                  </a:solidFill>
                                  <a:latin typeface="Cambria Math" panose="02040503050406030204" pitchFamily="18" charset="0"/>
                                </a:rPr>
                                <m:t>1</m:t>
                              </m:r>
                            </m:sub>
                          </m:sSub>
                          <m:r>
                            <a:rPr lang="en-US" sz="1100" b="0" i="1" smtClean="0">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𝐴</m:t>
                              </m:r>
                            </m:e>
                            <m:sub>
                              <m:r>
                                <a:rPr lang="en-US" sz="1100" b="0" i="1" smtClean="0">
                                  <a:solidFill>
                                    <a:srgbClr val="000000"/>
                                  </a:solidFill>
                                  <a:latin typeface="Cambria Math" panose="02040503050406030204" pitchFamily="18" charset="0"/>
                                </a:rPr>
                                <m:t>1</m:t>
                              </m:r>
                            </m:sub>
                          </m:sSub>
                          <m:r>
                            <a:rPr lang="en-US" sz="1100" b="0" i="1" smtClean="0">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i="1">
                                  <a:solidFill>
                                    <a:srgbClr val="000000"/>
                                  </a:solidFill>
                                  <a:latin typeface="Cambria Math" panose="02040503050406030204" pitchFamily="18" charset="0"/>
                                </a:rPr>
                                <m:t>𝑆</m:t>
                              </m:r>
                            </m:e>
                            <m:sub>
                              <m:r>
                                <a:rPr lang="en-US" sz="1100" b="0" i="1" smtClean="0">
                                  <a:solidFill>
                                    <a:srgbClr val="000000"/>
                                  </a:solidFill>
                                  <a:latin typeface="Cambria Math" panose="02040503050406030204" pitchFamily="18" charset="0"/>
                                </a:rPr>
                                <m:t>𝐹</m:t>
                              </m:r>
                            </m:sub>
                          </m:sSub>
                        </m:e>
                      </m:d>
                      <m:r>
                        <a:rPr lang="en-US" sz="1100" b="0" i="1" u="none" strike="noStrike" smtClean="0">
                          <a:solidFill>
                            <a:srgbClr val="000000"/>
                          </a:solidFill>
                          <a:effectLst/>
                          <a:latin typeface="Cambria Math" panose="02040503050406030204" pitchFamily="18" charset="0"/>
                        </a:rPr>
                        <m:t>,  →      </m:t>
                      </m:r>
                      <m:r>
                        <a:rPr lang="en-US" sz="1100" b="0" i="1" u="none" strike="noStrike" smtClean="0">
                          <a:solidFill>
                            <a:srgbClr val="000000"/>
                          </a:solidFill>
                          <a:effectLst/>
                          <a:latin typeface="Cambria Math" panose="02040503050406030204" pitchFamily="18" charset="0"/>
                        </a:rPr>
                        <m:t>𝐺</m:t>
                      </m:r>
                      <m:d>
                        <m:dPr>
                          <m:ctrlPr>
                            <a:rPr lang="en-US" sz="1100" b="0" i="1" u="none" strike="noStrike" smtClean="0">
                              <a:solidFill>
                                <a:srgbClr val="000000"/>
                              </a:solidFill>
                              <a:effectLst/>
                              <a:latin typeface="Cambria Math" panose="02040503050406030204" pitchFamily="18" charset="0"/>
                            </a:rPr>
                          </m:ctrlPr>
                        </m:dPr>
                        <m:e>
                          <m:r>
                            <a:rPr lang="en-US" sz="1100" b="0" i="1" u="none" strike="noStrike" smtClean="0">
                              <a:solidFill>
                                <a:srgbClr val="000000"/>
                              </a:solidFill>
                              <a:effectLst/>
                              <a:latin typeface="Cambria Math" panose="02040503050406030204" pitchFamily="18" charset="0"/>
                            </a:rPr>
                            <m:t>𝜏</m:t>
                          </m:r>
                        </m:e>
                      </m:d>
                      <m:r>
                        <a:rPr lang="en-US" sz="1100" b="0" i="1" u="none" strike="noStrike" smtClean="0">
                          <a:solidFill>
                            <a:srgbClr val="000000"/>
                          </a:solidFill>
                          <a:effectLst/>
                          <a:latin typeface="Cambria Math" panose="02040503050406030204" pitchFamily="18" charset="0"/>
                        </a:rPr>
                        <m:t>=</m:t>
                      </m:r>
                      <m:nary>
                        <m:naryPr>
                          <m:chr m:val="∑"/>
                          <m:ctrlPr>
                            <a:rPr lang="en-US" sz="1100" b="0" i="1" u="none" strike="noStrike" smtClean="0">
                              <a:solidFill>
                                <a:srgbClr val="000000"/>
                              </a:solidFill>
                              <a:effectLst/>
                              <a:latin typeface="Cambria Math" panose="02040503050406030204" pitchFamily="18" charset="0"/>
                            </a:rPr>
                          </m:ctrlPr>
                        </m:naryPr>
                        <m:sub>
                          <m:r>
                            <m:rPr>
                              <m:brk m:alnAt="23"/>
                            </m:rPr>
                            <a:rPr lang="en-US" sz="1100" b="0" i="1" u="none" strike="noStrike" smtClean="0">
                              <a:solidFill>
                                <a:srgbClr val="000000"/>
                              </a:solidFill>
                              <a:effectLst/>
                              <a:latin typeface="Cambria Math" panose="02040503050406030204" pitchFamily="18" charset="0"/>
                            </a:rPr>
                            <m:t>𝑡</m:t>
                          </m:r>
                          <m:r>
                            <a:rPr lang="en-US" sz="1100" b="0" i="1" u="none" strike="noStrike" smtClean="0">
                              <a:solidFill>
                                <a:srgbClr val="000000"/>
                              </a:solidFill>
                              <a:effectLst/>
                              <a:latin typeface="Cambria Math" panose="02040503050406030204" pitchFamily="18" charset="0"/>
                            </a:rPr>
                            <m:t>=0</m:t>
                          </m:r>
                        </m:sub>
                        <m:sup>
                          <m:r>
                            <a:rPr lang="en-US" sz="1100" b="0" i="1" u="none" strike="noStrike" smtClean="0">
                              <a:solidFill>
                                <a:srgbClr val="000000"/>
                              </a:solidFill>
                              <a:effectLst/>
                              <a:latin typeface="Cambria Math" panose="02040503050406030204" pitchFamily="18" charset="0"/>
                              <a:ea typeface="Cambria Math" panose="02040503050406030204" pitchFamily="18" charset="0"/>
                            </a:rPr>
                            <m:t>∞</m:t>
                          </m:r>
                        </m:sup>
                        <m:e>
                          <m:sSup>
                            <m:sSupPr>
                              <m:ctrlPr>
                                <a:rPr lang="en-US" sz="1100" b="0" i="1" u="none" strike="noStrike" smtClean="0">
                                  <a:solidFill>
                                    <a:srgbClr val="000000"/>
                                  </a:solidFill>
                                  <a:effectLst/>
                                  <a:latin typeface="Cambria Math" panose="02040503050406030204" pitchFamily="18" charset="0"/>
                                </a:rPr>
                              </m:ctrlPr>
                            </m:sSupPr>
                            <m:e>
                              <m:r>
                                <a:rPr lang="en-US" sz="1100" i="1">
                                  <a:solidFill>
                                    <a:srgbClr val="000000"/>
                                  </a:solidFill>
                                  <a:latin typeface="Cambria Math" panose="02040503050406030204" pitchFamily="18" charset="0"/>
                                </a:rPr>
                                <m:t>𝛾</m:t>
                              </m:r>
                            </m:e>
                            <m:sup>
                              <m:r>
                                <a:rPr lang="en-US" sz="1100" b="0" i="1" u="none" strike="noStrike" smtClean="0">
                                  <a:solidFill>
                                    <a:srgbClr val="000000"/>
                                  </a:solidFill>
                                  <a:effectLst/>
                                  <a:latin typeface="Cambria Math" panose="02040503050406030204" pitchFamily="18" charset="0"/>
                                </a:rPr>
                                <m:t>𝑡</m:t>
                              </m:r>
                            </m:sup>
                          </m:sSup>
                          <m:r>
                            <a:rPr lang="en-US" sz="1100" b="0" i="1" u="none" strike="noStrike" smtClean="0">
                              <a:solidFill>
                                <a:srgbClr val="000000"/>
                              </a:solidFill>
                              <a:effectLst/>
                              <a:latin typeface="Cambria Math" panose="02040503050406030204" pitchFamily="18" charset="0"/>
                            </a:rPr>
                            <m:t>𝑅</m:t>
                          </m:r>
                          <m:r>
                            <a:rPr lang="en-US" sz="1100" b="0" i="1" u="none" strike="noStrike" smtClean="0">
                              <a:solidFill>
                                <a:srgbClr val="000000"/>
                              </a:solidFill>
                              <a:effectLst/>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i="1">
                                  <a:solidFill>
                                    <a:srgbClr val="000000"/>
                                  </a:solidFill>
                                  <a:latin typeface="Cambria Math" panose="02040503050406030204" pitchFamily="18" charset="0"/>
                                </a:rPr>
                                <m:t>𝑆</m:t>
                              </m:r>
                            </m:e>
                            <m:sub>
                              <m:r>
                                <a:rPr lang="en-US" sz="1100" b="0" i="1" smtClean="0">
                                  <a:solidFill>
                                    <a:srgbClr val="000000"/>
                                  </a:solidFill>
                                  <a:latin typeface="Cambria Math" panose="02040503050406030204" pitchFamily="18" charset="0"/>
                                </a:rPr>
                                <m:t>𝑡</m:t>
                              </m:r>
                            </m:sub>
                          </m:sSub>
                          <m:r>
                            <a:rPr lang="en-US" sz="1100" i="1">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i="1">
                                  <a:solidFill>
                                    <a:srgbClr val="000000"/>
                                  </a:solidFill>
                                  <a:latin typeface="Cambria Math" panose="02040503050406030204" pitchFamily="18" charset="0"/>
                                </a:rPr>
                                <m:t>𝐴</m:t>
                              </m:r>
                            </m:e>
                            <m:sub>
                              <m:r>
                                <a:rPr lang="en-US" sz="1100" b="0" i="1" smtClean="0">
                                  <a:solidFill>
                                    <a:srgbClr val="000000"/>
                                  </a:solidFill>
                                  <a:latin typeface="Cambria Math" panose="02040503050406030204" pitchFamily="18" charset="0"/>
                                </a:rPr>
                                <m:t>𝑡</m:t>
                              </m:r>
                            </m:sub>
                          </m:sSub>
                          <m:r>
                            <a:rPr lang="en-US" sz="1100" b="0" i="1" u="none" strike="noStrike" smtClean="0">
                              <a:solidFill>
                                <a:srgbClr val="000000"/>
                              </a:solidFill>
                              <a:effectLst/>
                              <a:latin typeface="Cambria Math" panose="02040503050406030204" pitchFamily="18" charset="0"/>
                            </a:rPr>
                            <m:t>)</m:t>
                          </m:r>
                        </m:e>
                      </m:nary>
                    </m:oMath>
                  </m:oMathPara>
                </a14:m>
                <a:endParaRPr lang="ru-RU" sz="1100" b="0" i="0" u="none" strike="noStrike" dirty="0">
                  <a:solidFill>
                    <a:srgbClr val="000000"/>
                  </a:solidFill>
                  <a:effectLst/>
                  <a:latin typeface="Helvetica Neue" panose="02000503000000020004" pitchFamily="2" charset="0"/>
                </a:endParaRPr>
              </a:p>
              <a:p>
                <a:pPr marL="133350" indent="0">
                  <a:buNone/>
                </a:pPr>
                <a:endParaRPr lang="en-US" sz="1100" dirty="0">
                  <a:solidFill>
                    <a:srgbClr val="000000"/>
                  </a:solidFill>
                  <a:latin typeface="Helvetica Neue" panose="02000503000000020004" pitchFamily="2" charset="0"/>
                </a:endParaRPr>
              </a:p>
              <a:p>
                <a:pPr marL="133350" indent="0">
                  <a:buNone/>
                </a:pPr>
                <a:r>
                  <a:rPr lang="ru-RU" sz="1100" dirty="0">
                    <a:solidFill>
                      <a:srgbClr val="000000"/>
                    </a:solidFill>
                    <a:latin typeface="Helvetica Neue" panose="02000503000000020004" pitchFamily="2" charset="0"/>
                  </a:rPr>
                  <a:t>Цель агента - максимизировать суммарное вознаграждение (выработать политику)</a:t>
                </a:r>
                <a:r>
                  <a:rPr lang="en-US" sz="1100" dirty="0">
                    <a:solidFill>
                      <a:srgbClr val="000000"/>
                    </a:solidFill>
                    <a:latin typeface="Helvetica Neue" panose="02000503000000020004" pitchFamily="2" charset="0"/>
                  </a:rPr>
                  <a:t>:</a:t>
                </a:r>
                <a:endParaRPr lang="ru-RU" sz="1100" dirty="0">
                  <a:solidFill>
                    <a:srgbClr val="000000"/>
                  </a:solidFill>
                  <a:latin typeface="Helvetica Neue" panose="02000503000000020004" pitchFamily="2" charset="0"/>
                </a:endParaRPr>
              </a:p>
              <a:p>
                <a:pPr marL="133350" indent="0">
                  <a:buNone/>
                </a:pPr>
                <a:endParaRPr lang="en-US" sz="1100" dirty="0">
                  <a:solidFill>
                    <a:srgbClr val="000000"/>
                  </a:solidFill>
                  <a:latin typeface="Helvetica Neue" panose="02000503000000020004" pitchFamily="2" charset="0"/>
                </a:endParaRPr>
              </a:p>
              <a:p>
                <a:pPr marL="0" indent="0">
                  <a:lnSpc>
                    <a:spcPct val="115000"/>
                  </a:lnSpc>
                  <a:buNone/>
                </a:pPr>
                <a14:m>
                  <m:oMathPara xmlns:m="http://schemas.openxmlformats.org/officeDocument/2006/math">
                    <m:oMathParaPr>
                      <m:jc m:val="centerGroup"/>
                    </m:oMathParaPr>
                    <m:oMath xmlns:m="http://schemas.openxmlformats.org/officeDocument/2006/math">
                      <m:r>
                        <a:rPr lang="en-US" sz="1100" b="0" i="1" u="none" strike="noStrike" smtClean="0">
                          <a:solidFill>
                            <a:srgbClr val="000000"/>
                          </a:solidFill>
                          <a:effectLst/>
                          <a:latin typeface="Cambria Math" panose="02040503050406030204" pitchFamily="18" charset="0"/>
                        </a:rPr>
                        <m:t>𝐺</m:t>
                      </m:r>
                      <m:d>
                        <m:dPr>
                          <m:ctrlPr>
                            <a:rPr lang="en-US" sz="1100" b="0" i="1" u="none" strike="noStrike" smtClean="0">
                              <a:solidFill>
                                <a:srgbClr val="000000"/>
                              </a:solidFill>
                              <a:effectLst/>
                              <a:latin typeface="Cambria Math" panose="02040503050406030204" pitchFamily="18" charset="0"/>
                            </a:rPr>
                          </m:ctrlPr>
                        </m:dPr>
                        <m:e>
                          <m:sSup>
                            <m:sSupPr>
                              <m:ctrlPr>
                                <a:rPr lang="en-US" sz="1100" b="0" i="1" u="none" strike="noStrike" smtClean="0">
                                  <a:solidFill>
                                    <a:srgbClr val="000000"/>
                                  </a:solidFill>
                                  <a:effectLst/>
                                  <a:latin typeface="Cambria Math" panose="02040503050406030204" pitchFamily="18" charset="0"/>
                                </a:rPr>
                              </m:ctrlPr>
                            </m:sSupPr>
                            <m:e>
                              <m:r>
                                <a:rPr lang="en-US" sz="1100" b="0" i="1" u="none" strike="noStrike" smtClean="0">
                                  <a:solidFill>
                                    <a:srgbClr val="000000"/>
                                  </a:solidFill>
                                  <a:effectLst/>
                                  <a:latin typeface="Cambria Math" panose="02040503050406030204" pitchFamily="18" charset="0"/>
                                </a:rPr>
                                <m:t>𝜏</m:t>
                              </m:r>
                            </m:e>
                            <m:sup>
                              <m:r>
                                <a:rPr lang="en-US" sz="1100" b="0" i="1" u="none" strike="noStrike" smtClean="0">
                                  <a:solidFill>
                                    <a:srgbClr val="000000"/>
                                  </a:solidFill>
                                  <a:effectLst/>
                                  <a:latin typeface="Cambria Math" panose="02040503050406030204" pitchFamily="18" charset="0"/>
                                </a:rPr>
                                <m:t>𝜋</m:t>
                              </m:r>
                            </m:sup>
                          </m:sSup>
                        </m:e>
                      </m:d>
                      <m:r>
                        <a:rPr lang="en-US" sz="1100" b="0" i="1" u="none" strike="noStrike" smtClean="0">
                          <a:solidFill>
                            <a:srgbClr val="000000"/>
                          </a:solidFill>
                          <a:effectLst/>
                          <a:latin typeface="Cambria Math" panose="02040503050406030204" pitchFamily="18" charset="0"/>
                        </a:rPr>
                        <m:t>=</m:t>
                      </m:r>
                      <m:nary>
                        <m:naryPr>
                          <m:chr m:val="∑"/>
                          <m:ctrlPr>
                            <a:rPr lang="en-US" sz="1100" b="0" i="1" u="none" strike="noStrike" smtClean="0">
                              <a:solidFill>
                                <a:srgbClr val="000000"/>
                              </a:solidFill>
                              <a:effectLst/>
                              <a:latin typeface="Cambria Math" panose="02040503050406030204" pitchFamily="18" charset="0"/>
                            </a:rPr>
                          </m:ctrlPr>
                        </m:naryPr>
                        <m:sub>
                          <m:r>
                            <m:rPr>
                              <m:brk m:alnAt="23"/>
                            </m:rPr>
                            <a:rPr lang="en-US" sz="1100" b="0" i="1" u="none" strike="noStrike" smtClean="0">
                              <a:solidFill>
                                <a:srgbClr val="000000"/>
                              </a:solidFill>
                              <a:effectLst/>
                              <a:latin typeface="Cambria Math" panose="02040503050406030204" pitchFamily="18" charset="0"/>
                            </a:rPr>
                            <m:t>𝑡</m:t>
                          </m:r>
                          <m:r>
                            <a:rPr lang="en-US" sz="1100" b="0" i="1" u="none" strike="noStrike" smtClean="0">
                              <a:solidFill>
                                <a:srgbClr val="000000"/>
                              </a:solidFill>
                              <a:effectLst/>
                              <a:latin typeface="Cambria Math" panose="02040503050406030204" pitchFamily="18" charset="0"/>
                            </a:rPr>
                            <m:t>=0</m:t>
                          </m:r>
                        </m:sub>
                        <m:sup>
                          <m:r>
                            <a:rPr lang="en-US" sz="1100" b="0" i="1" u="none" strike="noStrike" smtClean="0">
                              <a:solidFill>
                                <a:srgbClr val="000000"/>
                              </a:solidFill>
                              <a:effectLst/>
                              <a:latin typeface="Cambria Math" panose="02040503050406030204" pitchFamily="18" charset="0"/>
                              <a:ea typeface="Cambria Math" panose="02040503050406030204" pitchFamily="18" charset="0"/>
                            </a:rPr>
                            <m:t>∞</m:t>
                          </m:r>
                        </m:sup>
                        <m:e>
                          <m:sSup>
                            <m:sSupPr>
                              <m:ctrlPr>
                                <a:rPr lang="en-US" sz="1100" b="0" i="1" u="none" strike="noStrike" smtClean="0">
                                  <a:solidFill>
                                    <a:srgbClr val="000000"/>
                                  </a:solidFill>
                                  <a:effectLst/>
                                  <a:latin typeface="Cambria Math" panose="02040503050406030204" pitchFamily="18" charset="0"/>
                                </a:rPr>
                              </m:ctrlPr>
                            </m:sSupPr>
                            <m:e>
                              <m:r>
                                <a:rPr lang="en-US" sz="1100" i="1">
                                  <a:solidFill>
                                    <a:srgbClr val="000000"/>
                                  </a:solidFill>
                                  <a:latin typeface="Cambria Math" panose="02040503050406030204" pitchFamily="18" charset="0"/>
                                </a:rPr>
                                <m:t>𝛾</m:t>
                              </m:r>
                            </m:e>
                            <m:sup>
                              <m:r>
                                <a:rPr lang="en-US" sz="1100" b="0" i="1" u="none" strike="noStrike" smtClean="0">
                                  <a:solidFill>
                                    <a:srgbClr val="000000"/>
                                  </a:solidFill>
                                  <a:effectLst/>
                                  <a:latin typeface="Cambria Math" panose="02040503050406030204" pitchFamily="18" charset="0"/>
                                </a:rPr>
                                <m:t>𝑡</m:t>
                              </m:r>
                            </m:sup>
                          </m:sSup>
                          <m:sSub>
                            <m:sSubPr>
                              <m:ctrlPr>
                                <a:rPr lang="en-US" sz="1100" i="1">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𝑅</m:t>
                              </m:r>
                            </m:e>
                            <m:sub>
                              <m:r>
                                <a:rPr lang="en-US" sz="1100" b="0" i="1" smtClean="0">
                                  <a:solidFill>
                                    <a:srgbClr val="000000"/>
                                  </a:solidFill>
                                  <a:latin typeface="Cambria Math" panose="02040503050406030204" pitchFamily="18" charset="0"/>
                                </a:rPr>
                                <m:t>𝑡</m:t>
                              </m:r>
                            </m:sub>
                          </m:sSub>
                        </m:e>
                      </m:nary>
                    </m:oMath>
                  </m:oMathPara>
                </a14:m>
                <a:endParaRPr sz="1000" dirty="0"/>
              </a:p>
            </p:txBody>
          </p:sp>
        </mc:Choice>
        <mc:Fallback xmlns="">
          <p:sp>
            <p:nvSpPr>
              <p:cNvPr id="7" name="Google Shape;311;p57">
                <a:extLst>
                  <a:ext uri="{FF2B5EF4-FFF2-40B4-BE49-F238E27FC236}">
                    <a16:creationId xmlns:a16="http://schemas.microsoft.com/office/drawing/2014/main" id="{91F2A6CB-5969-F549-A860-59132516A3F4}"/>
                  </a:ext>
                </a:extLst>
              </p:cNvPr>
              <p:cNvSpPr txBox="1">
                <a:spLocks noGrp="1" noRot="1" noChangeAspect="1" noMove="1" noResize="1" noEditPoints="1" noAdjustHandles="1" noChangeArrowheads="1" noChangeShapeType="1" noTextEdit="1"/>
              </p:cNvSpPr>
              <p:nvPr>
                <p:ph type="body" idx="1"/>
              </p:nvPr>
            </p:nvSpPr>
            <p:spPr>
              <a:xfrm>
                <a:off x="4314250" y="1307283"/>
                <a:ext cx="4706900" cy="3505493"/>
              </a:xfrm>
              <a:prstGeom prst="rect">
                <a:avLst/>
              </a:prstGeom>
              <a:blipFill>
                <a:blip r:embed="rId3"/>
                <a:stretch>
                  <a:fillRect b="-2166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0BD8E7FE-42E8-FD47-A0AA-3660C41EA058}"/>
              </a:ext>
            </a:extLst>
          </p:cNvPr>
          <p:cNvSpPr/>
          <p:nvPr/>
        </p:nvSpPr>
        <p:spPr>
          <a:xfrm>
            <a:off x="6071931" y="4206259"/>
            <a:ext cx="1276477" cy="55845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C66D2427-9507-ED4B-A0D2-1C3322DA090D}"/>
              </a:ext>
            </a:extLst>
          </p:cNvPr>
          <p:cNvCxnSpPr>
            <a:cxnSpLocks/>
            <a:endCxn id="2" idx="1"/>
          </p:cNvCxnSpPr>
          <p:nvPr/>
        </p:nvCxnSpPr>
        <p:spPr>
          <a:xfrm>
            <a:off x="4100794" y="4485489"/>
            <a:ext cx="1971137" cy="0"/>
          </a:xfrm>
          <a:prstGeom prst="straightConnector1">
            <a:avLst/>
          </a:prstGeom>
          <a:ln w="9525"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36182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4DA70-3E39-6C4A-80F5-DC4C8CB3CA0D}"/>
              </a:ext>
            </a:extLst>
          </p:cNvPr>
          <p:cNvSpPr>
            <a:spLocks noGrp="1"/>
          </p:cNvSpPr>
          <p:nvPr>
            <p:ph type="title"/>
          </p:nvPr>
        </p:nvSpPr>
        <p:spPr/>
        <p:txBody>
          <a:bodyPr/>
          <a:lstStyle/>
          <a:p>
            <a:r>
              <a:rPr lang="ru-RU" dirty="0"/>
              <a:t>Функция ценности состояния</a:t>
            </a:r>
            <a:endParaRPr lang="en-TR" dirty="0"/>
          </a:p>
        </p:txBody>
      </p:sp>
      <p:graphicFrame>
        <p:nvGraphicFramePr>
          <p:cNvPr id="4" name="Table 4">
            <a:extLst>
              <a:ext uri="{FF2B5EF4-FFF2-40B4-BE49-F238E27FC236}">
                <a16:creationId xmlns:a16="http://schemas.microsoft.com/office/drawing/2014/main" id="{59F32F17-3BEB-7149-AEEA-8B95D8D70DF3}"/>
              </a:ext>
            </a:extLst>
          </p:cNvPr>
          <p:cNvGraphicFramePr>
            <a:graphicFrameLocks noGrp="1"/>
          </p:cNvGraphicFramePr>
          <p:nvPr/>
        </p:nvGraphicFramePr>
        <p:xfrm>
          <a:off x="534345" y="1128093"/>
          <a:ext cx="2820835" cy="2400975"/>
        </p:xfrm>
        <a:graphic>
          <a:graphicData uri="http://schemas.openxmlformats.org/drawingml/2006/table">
            <a:tbl>
              <a:tblPr firstRow="1" bandRow="1"/>
              <a:tblGrid>
                <a:gridCol w="564167">
                  <a:extLst>
                    <a:ext uri="{9D8B030D-6E8A-4147-A177-3AD203B41FA5}">
                      <a16:colId xmlns:a16="http://schemas.microsoft.com/office/drawing/2014/main" val="3722595887"/>
                    </a:ext>
                  </a:extLst>
                </a:gridCol>
                <a:gridCol w="564167">
                  <a:extLst>
                    <a:ext uri="{9D8B030D-6E8A-4147-A177-3AD203B41FA5}">
                      <a16:colId xmlns:a16="http://schemas.microsoft.com/office/drawing/2014/main" val="408206748"/>
                    </a:ext>
                  </a:extLst>
                </a:gridCol>
                <a:gridCol w="564167">
                  <a:extLst>
                    <a:ext uri="{9D8B030D-6E8A-4147-A177-3AD203B41FA5}">
                      <a16:colId xmlns:a16="http://schemas.microsoft.com/office/drawing/2014/main" val="1642578470"/>
                    </a:ext>
                  </a:extLst>
                </a:gridCol>
                <a:gridCol w="564167">
                  <a:extLst>
                    <a:ext uri="{9D8B030D-6E8A-4147-A177-3AD203B41FA5}">
                      <a16:colId xmlns:a16="http://schemas.microsoft.com/office/drawing/2014/main" val="77006586"/>
                    </a:ext>
                  </a:extLst>
                </a:gridCol>
                <a:gridCol w="564167">
                  <a:extLst>
                    <a:ext uri="{9D8B030D-6E8A-4147-A177-3AD203B41FA5}">
                      <a16:colId xmlns:a16="http://schemas.microsoft.com/office/drawing/2014/main" val="2039500422"/>
                    </a:ext>
                  </a:extLst>
                </a:gridCol>
              </a:tblGrid>
              <a:tr h="480195">
                <a:tc>
                  <a:txBody>
                    <a:bodyPr/>
                    <a:lstStyle/>
                    <a:p>
                      <a:pPr algn="ctr"/>
                      <a:endParaRPr lang="en-TR" dirty="0"/>
                    </a:p>
                  </a:txBody>
                  <a:tcPr anchor="ctr">
                    <a:solidFill>
                      <a:srgbClr val="002060"/>
                    </a:solidFill>
                  </a:tcPr>
                </a:tc>
                <a:tc>
                  <a:txBody>
                    <a:bodyPr/>
                    <a:lstStyle/>
                    <a:p>
                      <a:pPr algn="ctr"/>
                      <a:endParaRPr lang="en-TR" dirty="0"/>
                    </a:p>
                  </a:txBody>
                  <a:tcPr anchor="ctr">
                    <a:solidFill>
                      <a:srgbClr val="002060"/>
                    </a:solidFill>
                  </a:tcPr>
                </a:tc>
                <a:tc>
                  <a:txBody>
                    <a:bodyPr/>
                    <a:lstStyle/>
                    <a:p>
                      <a:pPr algn="ctr"/>
                      <a:endParaRPr lang="en-TR" dirty="0"/>
                    </a:p>
                  </a:txBody>
                  <a:tcPr anchor="ctr">
                    <a:solidFill>
                      <a:srgbClr val="002060"/>
                    </a:solidFill>
                  </a:tcPr>
                </a:tc>
                <a:tc>
                  <a:txBody>
                    <a:bodyPr/>
                    <a:lstStyle/>
                    <a:p>
                      <a:pPr algn="ctr"/>
                      <a:endParaRPr lang="en-TR" dirty="0"/>
                    </a:p>
                  </a:txBody>
                  <a:tcPr anchor="ctr">
                    <a:solidFill>
                      <a:srgbClr val="002060"/>
                    </a:solidFill>
                  </a:tcPr>
                </a:tc>
                <a:tc>
                  <a:txBody>
                    <a:bodyPr/>
                    <a:lstStyle/>
                    <a:p>
                      <a:pPr algn="ctr"/>
                      <a:endParaRPr lang="en-TR" dirty="0"/>
                    </a:p>
                  </a:txBody>
                  <a:tcPr anchor="ctr">
                    <a:solidFill>
                      <a:srgbClr val="002060"/>
                    </a:solidFill>
                  </a:tcPr>
                </a:tc>
                <a:extLst>
                  <a:ext uri="{0D108BD9-81ED-4DB2-BD59-A6C34878D82A}">
                    <a16:rowId xmlns:a16="http://schemas.microsoft.com/office/drawing/2014/main" val="1195693291"/>
                  </a:ext>
                </a:extLst>
              </a:tr>
              <a:tr h="480195">
                <a:tc>
                  <a:txBody>
                    <a:bodyPr/>
                    <a:lstStyle/>
                    <a:p>
                      <a:pPr algn="ctr"/>
                      <a:r>
                        <a:rPr lang="en-TR" dirty="0"/>
                        <a:t>-7</a:t>
                      </a:r>
                    </a:p>
                  </a:txBody>
                  <a:tcPr anchor="ctr"/>
                </a:tc>
                <a:tc>
                  <a:txBody>
                    <a:bodyPr/>
                    <a:lstStyle/>
                    <a:p>
                      <a:pPr algn="ctr"/>
                      <a:r>
                        <a:rPr lang="en-TR" dirty="0"/>
                        <a:t>-6</a:t>
                      </a:r>
                    </a:p>
                  </a:txBody>
                  <a:tcPr anchor="ctr"/>
                </a:tc>
                <a:tc>
                  <a:txBody>
                    <a:bodyPr/>
                    <a:lstStyle/>
                    <a:p>
                      <a:pPr algn="ctr"/>
                      <a:r>
                        <a:rPr lang="en-TR" dirty="0"/>
                        <a:t>-5</a:t>
                      </a:r>
                    </a:p>
                  </a:txBody>
                  <a:tcPr anchor="ctr"/>
                </a:tc>
                <a:tc>
                  <a:txBody>
                    <a:bodyPr/>
                    <a:lstStyle/>
                    <a:p>
                      <a:pPr algn="ctr"/>
                      <a:r>
                        <a:rPr lang="en-TR" dirty="0"/>
                        <a:t>-4</a:t>
                      </a:r>
                    </a:p>
                  </a:txBody>
                  <a:tcPr anchor="ctr"/>
                </a:tc>
                <a:tc>
                  <a:txBody>
                    <a:bodyPr/>
                    <a:lstStyle/>
                    <a:p>
                      <a:pPr algn="ctr"/>
                      <a:endParaRPr lang="en-TR" dirty="0"/>
                    </a:p>
                  </a:txBody>
                  <a:tcPr anchor="ctr">
                    <a:solidFill>
                      <a:srgbClr val="002060"/>
                    </a:solidFill>
                  </a:tcPr>
                </a:tc>
                <a:extLst>
                  <a:ext uri="{0D108BD9-81ED-4DB2-BD59-A6C34878D82A}">
                    <a16:rowId xmlns:a16="http://schemas.microsoft.com/office/drawing/2014/main" val="307736625"/>
                  </a:ext>
                </a:extLst>
              </a:tr>
              <a:tr h="480195">
                <a:tc>
                  <a:txBody>
                    <a:bodyPr/>
                    <a:lstStyle/>
                    <a:p>
                      <a:pPr algn="ctr"/>
                      <a:endParaRPr lang="en-TR" dirty="0"/>
                    </a:p>
                  </a:txBody>
                  <a:tcPr anchor="ctr">
                    <a:solidFill>
                      <a:srgbClr val="002060"/>
                    </a:solidFill>
                  </a:tcPr>
                </a:tc>
                <a:tc>
                  <a:txBody>
                    <a:bodyPr/>
                    <a:lstStyle/>
                    <a:p>
                      <a:pPr algn="ctr"/>
                      <a:r>
                        <a:rPr lang="en-TR" dirty="0"/>
                        <a:t>-7</a:t>
                      </a:r>
                    </a:p>
                  </a:txBody>
                  <a:tcPr anchor="ctr"/>
                </a:tc>
                <a:tc>
                  <a:txBody>
                    <a:bodyPr/>
                    <a:lstStyle/>
                    <a:p>
                      <a:pPr algn="ctr"/>
                      <a:endParaRPr lang="en-TR" dirty="0"/>
                    </a:p>
                  </a:txBody>
                  <a:tcPr anchor="ctr">
                    <a:solidFill>
                      <a:srgbClr val="002060"/>
                    </a:solidFill>
                  </a:tcPr>
                </a:tc>
                <a:tc>
                  <a:txBody>
                    <a:bodyPr/>
                    <a:lstStyle/>
                    <a:p>
                      <a:pPr algn="ctr"/>
                      <a:r>
                        <a:rPr lang="en-TR" dirty="0"/>
                        <a:t>-3</a:t>
                      </a:r>
                    </a:p>
                  </a:txBody>
                  <a:tcPr anchor="ctr"/>
                </a:tc>
                <a:tc>
                  <a:txBody>
                    <a:bodyPr/>
                    <a:lstStyle/>
                    <a:p>
                      <a:pPr algn="ctr"/>
                      <a:endParaRPr lang="en-TR" dirty="0"/>
                    </a:p>
                  </a:txBody>
                  <a:tcPr anchor="ctr">
                    <a:solidFill>
                      <a:srgbClr val="002060"/>
                    </a:solidFill>
                  </a:tcPr>
                </a:tc>
                <a:extLst>
                  <a:ext uri="{0D108BD9-81ED-4DB2-BD59-A6C34878D82A}">
                    <a16:rowId xmlns:a16="http://schemas.microsoft.com/office/drawing/2014/main" val="2079523752"/>
                  </a:ext>
                </a:extLst>
              </a:tr>
              <a:tr h="480195">
                <a:tc>
                  <a:txBody>
                    <a:bodyPr/>
                    <a:lstStyle/>
                    <a:p>
                      <a:pPr algn="ctr"/>
                      <a:endParaRPr lang="en-TR" dirty="0"/>
                    </a:p>
                  </a:txBody>
                  <a:tcPr anchor="ctr">
                    <a:solidFill>
                      <a:srgbClr val="002060"/>
                    </a:solidFill>
                  </a:tcPr>
                </a:tc>
                <a:tc>
                  <a:txBody>
                    <a:bodyPr/>
                    <a:lstStyle/>
                    <a:p>
                      <a:pPr algn="ctr"/>
                      <a:r>
                        <a:rPr lang="en-TR" dirty="0"/>
                        <a:t>-8</a:t>
                      </a:r>
                    </a:p>
                  </a:txBody>
                  <a:tcPr anchor="ctr"/>
                </a:tc>
                <a:tc>
                  <a:txBody>
                    <a:bodyPr/>
                    <a:lstStyle/>
                    <a:p>
                      <a:pPr algn="ctr"/>
                      <a:endParaRPr lang="en-TR" dirty="0"/>
                    </a:p>
                  </a:txBody>
                  <a:tcPr anchor="ctr">
                    <a:solidFill>
                      <a:srgbClr val="002060"/>
                    </a:solidFill>
                  </a:tcPr>
                </a:tc>
                <a:tc>
                  <a:txBody>
                    <a:bodyPr/>
                    <a:lstStyle/>
                    <a:p>
                      <a:pPr algn="ctr"/>
                      <a:r>
                        <a:rPr lang="en-TR" dirty="0"/>
                        <a:t>-2</a:t>
                      </a:r>
                    </a:p>
                  </a:txBody>
                  <a:tcPr anchor="ctr"/>
                </a:tc>
                <a:tc>
                  <a:txBody>
                    <a:bodyPr/>
                    <a:lstStyle/>
                    <a:p>
                      <a:pPr algn="ctr"/>
                      <a:r>
                        <a:rPr lang="en-TR" dirty="0"/>
                        <a:t>-1</a:t>
                      </a:r>
                    </a:p>
                  </a:txBody>
                  <a:tcPr anchor="ctr"/>
                </a:tc>
                <a:extLst>
                  <a:ext uri="{0D108BD9-81ED-4DB2-BD59-A6C34878D82A}">
                    <a16:rowId xmlns:a16="http://schemas.microsoft.com/office/drawing/2014/main" val="2758370690"/>
                  </a:ext>
                </a:extLst>
              </a:tr>
              <a:tr h="480195">
                <a:tc>
                  <a:txBody>
                    <a:bodyPr/>
                    <a:lstStyle/>
                    <a:p>
                      <a:pPr algn="ctr"/>
                      <a:endParaRPr lang="en-TR" dirty="0"/>
                    </a:p>
                  </a:txBody>
                  <a:tcPr anchor="ctr">
                    <a:solidFill>
                      <a:srgbClr val="002060"/>
                    </a:solidFill>
                  </a:tcPr>
                </a:tc>
                <a:tc>
                  <a:txBody>
                    <a:bodyPr/>
                    <a:lstStyle/>
                    <a:p>
                      <a:pPr algn="ctr"/>
                      <a:r>
                        <a:rPr lang="en-TR" dirty="0"/>
                        <a:t>-9</a:t>
                      </a:r>
                    </a:p>
                  </a:txBody>
                  <a:tcPr anchor="ctr"/>
                </a:tc>
                <a:tc>
                  <a:txBody>
                    <a:bodyPr/>
                    <a:lstStyle/>
                    <a:p>
                      <a:pPr algn="ctr"/>
                      <a:endParaRPr lang="en-TR" dirty="0"/>
                    </a:p>
                  </a:txBody>
                  <a:tcPr anchor="ctr">
                    <a:solidFill>
                      <a:srgbClr val="002060"/>
                    </a:solidFill>
                  </a:tcPr>
                </a:tc>
                <a:tc>
                  <a:txBody>
                    <a:bodyPr/>
                    <a:lstStyle/>
                    <a:p>
                      <a:pPr algn="ctr"/>
                      <a:endParaRPr lang="en-TR" dirty="0"/>
                    </a:p>
                  </a:txBody>
                  <a:tcPr anchor="ctr">
                    <a:solidFill>
                      <a:srgbClr val="002060"/>
                    </a:solidFill>
                  </a:tcPr>
                </a:tc>
                <a:tc>
                  <a:txBody>
                    <a:bodyPr/>
                    <a:lstStyle/>
                    <a:p>
                      <a:pPr algn="ctr"/>
                      <a:endParaRPr lang="en-TR" dirty="0"/>
                    </a:p>
                  </a:txBody>
                  <a:tcPr anchor="ctr">
                    <a:solidFill>
                      <a:srgbClr val="002060"/>
                    </a:solidFill>
                  </a:tcPr>
                </a:tc>
                <a:extLst>
                  <a:ext uri="{0D108BD9-81ED-4DB2-BD59-A6C34878D82A}">
                    <a16:rowId xmlns:a16="http://schemas.microsoft.com/office/drawing/2014/main" val="4275245065"/>
                  </a:ext>
                </a:extLst>
              </a:tr>
            </a:tbl>
          </a:graphicData>
        </a:graphic>
      </p:graphicFrame>
      <p:pic>
        <p:nvPicPr>
          <p:cNvPr id="6" name="Picture 5">
            <a:extLst>
              <a:ext uri="{FF2B5EF4-FFF2-40B4-BE49-F238E27FC236}">
                <a16:creationId xmlns:a16="http://schemas.microsoft.com/office/drawing/2014/main" id="{11EC241C-0460-DE40-B9A1-BBAADF9C4060}"/>
              </a:ext>
            </a:extLst>
          </p:cNvPr>
          <p:cNvPicPr>
            <a:picLocks noChangeAspect="1"/>
          </p:cNvPicPr>
          <p:nvPr/>
        </p:nvPicPr>
        <p:blipFill>
          <a:blip r:embed="rId2"/>
          <a:stretch>
            <a:fillRect/>
          </a:stretch>
        </p:blipFill>
        <p:spPr>
          <a:xfrm>
            <a:off x="171552" y="1495698"/>
            <a:ext cx="282457" cy="393530"/>
          </a:xfrm>
          <a:prstGeom prst="rect">
            <a:avLst/>
          </a:prstGeom>
        </p:spPr>
      </p:pic>
      <p:pic>
        <p:nvPicPr>
          <p:cNvPr id="8" name="Picture 7">
            <a:extLst>
              <a:ext uri="{FF2B5EF4-FFF2-40B4-BE49-F238E27FC236}">
                <a16:creationId xmlns:a16="http://schemas.microsoft.com/office/drawing/2014/main" id="{ED1F3B6E-FCD0-9042-B7EF-FEDA8CA0DD9D}"/>
              </a:ext>
            </a:extLst>
          </p:cNvPr>
          <p:cNvPicPr>
            <a:picLocks noChangeAspect="1"/>
          </p:cNvPicPr>
          <p:nvPr/>
        </p:nvPicPr>
        <p:blipFill>
          <a:blip r:embed="rId3"/>
          <a:stretch>
            <a:fillRect/>
          </a:stretch>
        </p:blipFill>
        <p:spPr>
          <a:xfrm>
            <a:off x="3408540" y="2644810"/>
            <a:ext cx="387010" cy="38701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B63E209-F122-2542-8685-8C44F51E41CB}"/>
                  </a:ext>
                </a:extLst>
              </p:cNvPr>
              <p:cNvSpPr txBox="1"/>
              <p:nvPr/>
            </p:nvSpPr>
            <p:spPr>
              <a:xfrm>
                <a:off x="4164605" y="1581451"/>
                <a:ext cx="233948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𝔼</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oMath>
                  </m:oMathPara>
                </a14:m>
                <a:endParaRPr lang="en-TR" dirty="0"/>
              </a:p>
            </p:txBody>
          </p:sp>
        </mc:Choice>
        <mc:Fallback xmlns="">
          <p:sp>
            <p:nvSpPr>
              <p:cNvPr id="9" name="TextBox 8">
                <a:extLst>
                  <a:ext uri="{FF2B5EF4-FFF2-40B4-BE49-F238E27FC236}">
                    <a16:creationId xmlns:a16="http://schemas.microsoft.com/office/drawing/2014/main" id="{CB63E209-F122-2542-8685-8C44F51E41CB}"/>
                  </a:ext>
                </a:extLst>
              </p:cNvPr>
              <p:cNvSpPr txBox="1">
                <a:spLocks noRot="1" noChangeAspect="1" noMove="1" noResize="1" noEditPoints="1" noAdjustHandles="1" noChangeArrowheads="1" noChangeShapeType="1" noTextEdit="1"/>
              </p:cNvSpPr>
              <p:nvPr/>
            </p:nvSpPr>
            <p:spPr>
              <a:xfrm>
                <a:off x="4164605" y="1581451"/>
                <a:ext cx="2339487" cy="307777"/>
              </a:xfrm>
              <a:prstGeom prst="rect">
                <a:avLst/>
              </a:prstGeom>
              <a:blipFill>
                <a:blip r:embed="rId4"/>
                <a:stretch>
                  <a:fillRect l="-538" r="-2688" b="-3200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D6651493-AB53-AA48-A307-08D9A14D1120}"/>
              </a:ext>
            </a:extLst>
          </p:cNvPr>
          <p:cNvCxnSpPr>
            <a:cxnSpLocks/>
          </p:cNvCxnSpPr>
          <p:nvPr/>
        </p:nvCxnSpPr>
        <p:spPr>
          <a:xfrm>
            <a:off x="4164605" y="1979870"/>
            <a:ext cx="671992" cy="0"/>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1305670-DC05-D24B-9793-0B8D013791A7}"/>
                  </a:ext>
                </a:extLst>
              </p:cNvPr>
              <p:cNvSpPr txBox="1"/>
              <p:nvPr/>
            </p:nvSpPr>
            <p:spPr>
              <a:xfrm>
                <a:off x="3704859" y="2010287"/>
                <a:ext cx="1398909" cy="230832"/>
              </a:xfrm>
              <a:prstGeom prst="rect">
                <a:avLst/>
              </a:prstGeom>
              <a:noFill/>
            </p:spPr>
            <p:txBody>
              <a:bodyPr wrap="none" rtlCol="0">
                <a:spAutoFit/>
              </a:bodyPr>
              <a:lstStyle/>
              <a:p>
                <a:r>
                  <a:rPr lang="ru-RU" sz="900" dirty="0">
                    <a:solidFill>
                      <a:schemeClr val="accent1">
                        <a:lumMod val="50000"/>
                      </a:schemeClr>
                    </a:solidFill>
                  </a:rPr>
                  <a:t>Ценность состояния</a:t>
                </a:r>
                <a:r>
                  <a:rPr lang="en-US" sz="900" dirty="0">
                    <a:solidFill>
                      <a:schemeClr val="accent1">
                        <a:lumMod val="50000"/>
                      </a:schemeClr>
                    </a:solidFill>
                  </a:rPr>
                  <a:t> </a:t>
                </a:r>
                <a14:m>
                  <m:oMath xmlns:m="http://schemas.openxmlformats.org/officeDocument/2006/math">
                    <m:r>
                      <a:rPr lang="en-US" sz="900" b="0" i="1" smtClean="0">
                        <a:solidFill>
                          <a:schemeClr val="accent1">
                            <a:lumMod val="50000"/>
                          </a:schemeClr>
                        </a:solidFill>
                        <a:latin typeface="Cambria Math" panose="02040503050406030204" pitchFamily="18" charset="0"/>
                      </a:rPr>
                      <m:t>𝑠</m:t>
                    </m:r>
                  </m:oMath>
                </a14:m>
                <a:r>
                  <a:rPr lang="ru-RU" sz="900" dirty="0">
                    <a:solidFill>
                      <a:schemeClr val="accent1">
                        <a:lumMod val="50000"/>
                      </a:schemeClr>
                    </a:solidFill>
                  </a:rPr>
                  <a:t> </a:t>
                </a:r>
                <a:endParaRPr lang="en-TR" sz="900" dirty="0">
                  <a:solidFill>
                    <a:schemeClr val="accent1">
                      <a:lumMod val="50000"/>
                    </a:schemeClr>
                  </a:solidFill>
                </a:endParaRPr>
              </a:p>
            </p:txBody>
          </p:sp>
        </mc:Choice>
        <mc:Fallback xmlns="">
          <p:sp>
            <p:nvSpPr>
              <p:cNvPr id="12" name="TextBox 11">
                <a:extLst>
                  <a:ext uri="{FF2B5EF4-FFF2-40B4-BE49-F238E27FC236}">
                    <a16:creationId xmlns:a16="http://schemas.microsoft.com/office/drawing/2014/main" id="{61305670-DC05-D24B-9793-0B8D013791A7}"/>
                  </a:ext>
                </a:extLst>
              </p:cNvPr>
              <p:cNvSpPr txBox="1">
                <a:spLocks noRot="1" noChangeAspect="1" noMove="1" noResize="1" noEditPoints="1" noAdjustHandles="1" noChangeArrowheads="1" noChangeShapeType="1" noTextEdit="1"/>
              </p:cNvSpPr>
              <p:nvPr/>
            </p:nvSpPr>
            <p:spPr>
              <a:xfrm>
                <a:off x="3704859" y="2010287"/>
                <a:ext cx="1398909" cy="230832"/>
              </a:xfrm>
              <a:prstGeom prst="rect">
                <a:avLst/>
              </a:prstGeom>
              <a:blipFill>
                <a:blip r:embed="rId5"/>
                <a:stretch>
                  <a:fillRect b="-10526"/>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144F84A0-39FB-8A44-A991-1988C95F77B0}"/>
              </a:ext>
            </a:extLst>
          </p:cNvPr>
          <p:cNvCxnSpPr>
            <a:cxnSpLocks/>
          </p:cNvCxnSpPr>
          <p:nvPr/>
        </p:nvCxnSpPr>
        <p:spPr>
          <a:xfrm>
            <a:off x="5120940" y="1979870"/>
            <a:ext cx="568688"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1A62BA9-17FA-984D-8F7C-6CA8BD0A87FA}"/>
              </a:ext>
            </a:extLst>
          </p:cNvPr>
          <p:cNvSpPr txBox="1"/>
          <p:nvPr/>
        </p:nvSpPr>
        <p:spPr>
          <a:xfrm>
            <a:off x="4538690" y="2222461"/>
            <a:ext cx="1781257" cy="230832"/>
          </a:xfrm>
          <a:prstGeom prst="rect">
            <a:avLst/>
          </a:prstGeom>
          <a:noFill/>
        </p:spPr>
        <p:txBody>
          <a:bodyPr wrap="none" rtlCol="0">
            <a:spAutoFit/>
          </a:bodyPr>
          <a:lstStyle/>
          <a:p>
            <a:r>
              <a:rPr lang="ru-RU" sz="900" dirty="0">
                <a:solidFill>
                  <a:srgbClr val="00B050"/>
                </a:solidFill>
              </a:rPr>
              <a:t>Ожидаемая будущая награда</a:t>
            </a:r>
            <a:endParaRPr lang="en-TR" sz="900" dirty="0">
              <a:solidFill>
                <a:srgbClr val="00B050"/>
              </a:solidFill>
            </a:endParaRPr>
          </a:p>
        </p:txBody>
      </p:sp>
      <p:cxnSp>
        <p:nvCxnSpPr>
          <p:cNvPr id="18" name="Straight Connector 17">
            <a:extLst>
              <a:ext uri="{FF2B5EF4-FFF2-40B4-BE49-F238E27FC236}">
                <a16:creationId xmlns:a16="http://schemas.microsoft.com/office/drawing/2014/main" id="{1D3AA5E1-2D34-FB47-98D2-255AEC0E3945}"/>
              </a:ext>
            </a:extLst>
          </p:cNvPr>
          <p:cNvCxnSpPr>
            <a:cxnSpLocks/>
            <a:stCxn id="17" idx="0"/>
          </p:cNvCxnSpPr>
          <p:nvPr/>
        </p:nvCxnSpPr>
        <p:spPr>
          <a:xfrm flipV="1">
            <a:off x="5429319" y="1961461"/>
            <a:ext cx="15343" cy="26100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8F0156-2F93-A645-89FB-9443B49D2CA7}"/>
              </a:ext>
            </a:extLst>
          </p:cNvPr>
          <p:cNvCxnSpPr>
            <a:cxnSpLocks/>
          </p:cNvCxnSpPr>
          <p:nvPr/>
        </p:nvCxnSpPr>
        <p:spPr>
          <a:xfrm>
            <a:off x="5764293" y="1978848"/>
            <a:ext cx="649490" cy="1022"/>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D5734B7-3E57-7C42-8C11-0E3D9CDE282B}"/>
                  </a:ext>
                </a:extLst>
              </p:cNvPr>
              <p:cNvSpPr txBox="1"/>
              <p:nvPr/>
            </p:nvSpPr>
            <p:spPr>
              <a:xfrm>
                <a:off x="6015269" y="1958098"/>
                <a:ext cx="1955985" cy="369332"/>
              </a:xfrm>
              <a:prstGeom prst="rect">
                <a:avLst/>
              </a:prstGeom>
              <a:noFill/>
            </p:spPr>
            <p:txBody>
              <a:bodyPr wrap="none" rtlCol="0">
                <a:spAutoFit/>
              </a:bodyPr>
              <a:lstStyle/>
              <a:p>
                <a:r>
                  <a:rPr lang="ru-RU" sz="900" dirty="0">
                    <a:solidFill>
                      <a:schemeClr val="accent4">
                        <a:lumMod val="75000"/>
                      </a:schemeClr>
                    </a:solidFill>
                  </a:rPr>
                  <a:t>При условии начала действия из</a:t>
                </a:r>
              </a:p>
              <a:p>
                <a:r>
                  <a:rPr lang="ru-RU" sz="900" dirty="0">
                    <a:solidFill>
                      <a:schemeClr val="accent4">
                        <a:lumMod val="75000"/>
                      </a:schemeClr>
                    </a:solidFill>
                  </a:rPr>
                  <a:t>состояния </a:t>
                </a:r>
                <a14:m>
                  <m:oMath xmlns:m="http://schemas.openxmlformats.org/officeDocument/2006/math">
                    <m:r>
                      <a:rPr lang="en-US" sz="900" b="0" i="1" smtClean="0">
                        <a:solidFill>
                          <a:schemeClr val="accent4">
                            <a:lumMod val="75000"/>
                          </a:schemeClr>
                        </a:solidFill>
                        <a:latin typeface="Cambria Math" panose="02040503050406030204" pitchFamily="18" charset="0"/>
                      </a:rPr>
                      <m:t>𝑠</m:t>
                    </m:r>
                  </m:oMath>
                </a14:m>
                <a:endParaRPr lang="en-TR" sz="900" dirty="0">
                  <a:solidFill>
                    <a:schemeClr val="accent4">
                      <a:lumMod val="75000"/>
                    </a:schemeClr>
                  </a:solidFill>
                </a:endParaRPr>
              </a:p>
            </p:txBody>
          </p:sp>
        </mc:Choice>
        <mc:Fallback xmlns="">
          <p:sp>
            <p:nvSpPr>
              <p:cNvPr id="23" name="TextBox 22">
                <a:extLst>
                  <a:ext uri="{FF2B5EF4-FFF2-40B4-BE49-F238E27FC236}">
                    <a16:creationId xmlns:a16="http://schemas.microsoft.com/office/drawing/2014/main" id="{7D5734B7-3E57-7C42-8C11-0E3D9CDE282B}"/>
                  </a:ext>
                </a:extLst>
              </p:cNvPr>
              <p:cNvSpPr txBox="1">
                <a:spLocks noRot="1" noChangeAspect="1" noMove="1" noResize="1" noEditPoints="1" noAdjustHandles="1" noChangeArrowheads="1" noChangeShapeType="1" noTextEdit="1"/>
              </p:cNvSpPr>
              <p:nvPr/>
            </p:nvSpPr>
            <p:spPr>
              <a:xfrm>
                <a:off x="6015269" y="1958098"/>
                <a:ext cx="1955985" cy="369332"/>
              </a:xfrm>
              <a:prstGeom prst="rect">
                <a:avLst/>
              </a:prstGeom>
              <a:blipFill>
                <a:blip r:embed="rId6"/>
                <a:stretch>
                  <a:fillRect b="-6667"/>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A0D76812-8683-9E4D-91B4-776AC77CB42A}"/>
              </a:ext>
            </a:extLst>
          </p:cNvPr>
          <p:cNvSpPr/>
          <p:nvPr/>
        </p:nvSpPr>
        <p:spPr>
          <a:xfrm>
            <a:off x="5268147" y="1759887"/>
            <a:ext cx="158104" cy="153889"/>
          </a:xfrm>
          <a:prstGeom prst="rect">
            <a:avLst/>
          </a:prstGeom>
          <a:noFill/>
          <a:ln w="12700">
            <a:solidFill>
              <a:srgbClr val="C0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8C5847F-66B3-5343-B20E-65468601B468}"/>
                  </a:ext>
                </a:extLst>
              </p:cNvPr>
              <p:cNvSpPr txBox="1"/>
              <p:nvPr/>
            </p:nvSpPr>
            <p:spPr>
              <a:xfrm>
                <a:off x="5092748" y="1073981"/>
                <a:ext cx="2226892" cy="369332"/>
              </a:xfrm>
              <a:prstGeom prst="rect">
                <a:avLst/>
              </a:prstGeom>
              <a:noFill/>
            </p:spPr>
            <p:txBody>
              <a:bodyPr wrap="none" rtlCol="0">
                <a:spAutoFit/>
              </a:bodyPr>
              <a:lstStyle/>
              <a:p>
                <a:r>
                  <a:rPr lang="ru-RU" sz="900" dirty="0">
                    <a:solidFill>
                      <a:srgbClr val="C00000"/>
                    </a:solidFill>
                  </a:rPr>
                  <a:t>В условиях, что действие выбирается</a:t>
                </a:r>
                <a:br>
                  <a:rPr lang="ru-RU" sz="900" dirty="0">
                    <a:solidFill>
                      <a:srgbClr val="C00000"/>
                    </a:solidFill>
                  </a:rPr>
                </a:br>
                <a:r>
                  <a:rPr lang="ru-RU" sz="900" dirty="0">
                    <a:solidFill>
                      <a:srgbClr val="C00000"/>
                    </a:solidFill>
                  </a:rPr>
                  <a:t>исходя из политики </a:t>
                </a:r>
                <a14:m>
                  <m:oMath xmlns:m="http://schemas.openxmlformats.org/officeDocument/2006/math">
                    <m:r>
                      <a:rPr lang="en-US" sz="900" b="0" i="1" smtClean="0">
                        <a:solidFill>
                          <a:srgbClr val="C00000"/>
                        </a:solidFill>
                        <a:latin typeface="Cambria Math" panose="02040503050406030204" pitchFamily="18" charset="0"/>
                      </a:rPr>
                      <m:t>𝜋</m:t>
                    </m:r>
                  </m:oMath>
                </a14:m>
                <a:endParaRPr lang="ru-RU" sz="900" dirty="0">
                  <a:solidFill>
                    <a:srgbClr val="C00000"/>
                  </a:solidFill>
                </a:endParaRPr>
              </a:p>
            </p:txBody>
          </p:sp>
        </mc:Choice>
        <mc:Fallback xmlns="">
          <p:sp>
            <p:nvSpPr>
              <p:cNvPr id="28" name="TextBox 27">
                <a:extLst>
                  <a:ext uri="{FF2B5EF4-FFF2-40B4-BE49-F238E27FC236}">
                    <a16:creationId xmlns:a16="http://schemas.microsoft.com/office/drawing/2014/main" id="{28C5847F-66B3-5343-B20E-65468601B468}"/>
                  </a:ext>
                </a:extLst>
              </p:cNvPr>
              <p:cNvSpPr txBox="1">
                <a:spLocks noRot="1" noChangeAspect="1" noMove="1" noResize="1" noEditPoints="1" noAdjustHandles="1" noChangeArrowheads="1" noChangeShapeType="1" noTextEdit="1"/>
              </p:cNvSpPr>
              <p:nvPr/>
            </p:nvSpPr>
            <p:spPr>
              <a:xfrm>
                <a:off x="5092748" y="1073981"/>
                <a:ext cx="2226892" cy="369332"/>
              </a:xfrm>
              <a:prstGeom prst="rect">
                <a:avLst/>
              </a:prstGeom>
              <a:blipFill>
                <a:blip r:embed="rId7"/>
                <a:stretch>
                  <a:fillRect b="-6667"/>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469E5CF7-BF8C-6D4F-8914-0231537EE5A3}"/>
              </a:ext>
            </a:extLst>
          </p:cNvPr>
          <p:cNvCxnSpPr>
            <a:cxnSpLocks/>
          </p:cNvCxnSpPr>
          <p:nvPr/>
        </p:nvCxnSpPr>
        <p:spPr>
          <a:xfrm flipV="1">
            <a:off x="5358234" y="1439821"/>
            <a:ext cx="0" cy="312151"/>
          </a:xfrm>
          <a:prstGeom prst="line">
            <a:avLst/>
          </a:prstGeom>
          <a:ln w="12700">
            <a:solidFill>
              <a:srgbClr val="C00000">
                <a:alpha val="50000"/>
              </a:srgb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711FA37-18C0-AA48-9DF5-477BFF562C5C}"/>
                  </a:ext>
                </a:extLst>
              </p:cNvPr>
              <p:cNvSpPr txBox="1"/>
              <p:nvPr/>
            </p:nvSpPr>
            <p:spPr>
              <a:xfrm>
                <a:off x="4101111" y="3080665"/>
                <a:ext cx="412625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𝔼</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𝛾</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oMath>
                  </m:oMathPara>
                </a14:m>
                <a:endParaRPr lang="en-TR" dirty="0"/>
              </a:p>
            </p:txBody>
          </p:sp>
        </mc:Choice>
        <mc:Fallback xmlns="">
          <p:sp>
            <p:nvSpPr>
              <p:cNvPr id="31" name="TextBox 30">
                <a:extLst>
                  <a:ext uri="{FF2B5EF4-FFF2-40B4-BE49-F238E27FC236}">
                    <a16:creationId xmlns:a16="http://schemas.microsoft.com/office/drawing/2014/main" id="{B711FA37-18C0-AA48-9DF5-477BFF562C5C}"/>
                  </a:ext>
                </a:extLst>
              </p:cNvPr>
              <p:cNvSpPr txBox="1">
                <a:spLocks noRot="1" noChangeAspect="1" noMove="1" noResize="1" noEditPoints="1" noAdjustHandles="1" noChangeArrowheads="1" noChangeShapeType="1" noTextEdit="1"/>
              </p:cNvSpPr>
              <p:nvPr/>
            </p:nvSpPr>
            <p:spPr>
              <a:xfrm>
                <a:off x="4101111" y="3080665"/>
                <a:ext cx="4126258" cy="307777"/>
              </a:xfrm>
              <a:prstGeom prst="rect">
                <a:avLst/>
              </a:prstGeom>
              <a:blipFill>
                <a:blip r:embed="rId8"/>
                <a:stretch>
                  <a:fillRect l="-308" r="-1538" b="-36000"/>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3C6F1CC8-1228-D94B-B5C9-99CC4D57071C}"/>
              </a:ext>
            </a:extLst>
          </p:cNvPr>
          <p:cNvCxnSpPr>
            <a:cxnSpLocks/>
          </p:cNvCxnSpPr>
          <p:nvPr/>
        </p:nvCxnSpPr>
        <p:spPr>
          <a:xfrm>
            <a:off x="4164605" y="3434261"/>
            <a:ext cx="671992" cy="0"/>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1F33842-9BF2-8B40-8330-66E9113AA66A}"/>
                  </a:ext>
                </a:extLst>
              </p:cNvPr>
              <p:cNvSpPr txBox="1"/>
              <p:nvPr/>
            </p:nvSpPr>
            <p:spPr>
              <a:xfrm>
                <a:off x="3708982" y="3563541"/>
                <a:ext cx="1398909" cy="230832"/>
              </a:xfrm>
              <a:prstGeom prst="rect">
                <a:avLst/>
              </a:prstGeom>
              <a:noFill/>
            </p:spPr>
            <p:txBody>
              <a:bodyPr wrap="none" rtlCol="0">
                <a:spAutoFit/>
              </a:bodyPr>
              <a:lstStyle/>
              <a:p>
                <a:r>
                  <a:rPr lang="ru-RU" sz="900" dirty="0">
                    <a:solidFill>
                      <a:schemeClr val="accent1">
                        <a:lumMod val="50000"/>
                      </a:schemeClr>
                    </a:solidFill>
                  </a:rPr>
                  <a:t>Ценность состояния</a:t>
                </a:r>
                <a:r>
                  <a:rPr lang="en-US" sz="900" dirty="0">
                    <a:solidFill>
                      <a:schemeClr val="accent1">
                        <a:lumMod val="50000"/>
                      </a:schemeClr>
                    </a:solidFill>
                  </a:rPr>
                  <a:t> </a:t>
                </a:r>
                <a14:m>
                  <m:oMath xmlns:m="http://schemas.openxmlformats.org/officeDocument/2006/math">
                    <m:r>
                      <a:rPr lang="en-US" sz="900" b="0" i="1" smtClean="0">
                        <a:solidFill>
                          <a:schemeClr val="accent1">
                            <a:lumMod val="50000"/>
                          </a:schemeClr>
                        </a:solidFill>
                        <a:latin typeface="Cambria Math" panose="02040503050406030204" pitchFamily="18" charset="0"/>
                      </a:rPr>
                      <m:t>𝑠</m:t>
                    </m:r>
                  </m:oMath>
                </a14:m>
                <a:r>
                  <a:rPr lang="ru-RU" sz="900" dirty="0">
                    <a:solidFill>
                      <a:schemeClr val="accent1">
                        <a:lumMod val="50000"/>
                      </a:schemeClr>
                    </a:solidFill>
                  </a:rPr>
                  <a:t> </a:t>
                </a:r>
                <a:endParaRPr lang="en-TR" sz="900" dirty="0">
                  <a:solidFill>
                    <a:schemeClr val="accent1">
                      <a:lumMod val="50000"/>
                    </a:schemeClr>
                  </a:solidFill>
                </a:endParaRPr>
              </a:p>
            </p:txBody>
          </p:sp>
        </mc:Choice>
        <mc:Fallback xmlns="">
          <p:sp>
            <p:nvSpPr>
              <p:cNvPr id="33" name="TextBox 32">
                <a:extLst>
                  <a:ext uri="{FF2B5EF4-FFF2-40B4-BE49-F238E27FC236}">
                    <a16:creationId xmlns:a16="http://schemas.microsoft.com/office/drawing/2014/main" id="{41F33842-9BF2-8B40-8330-66E9113AA66A}"/>
                  </a:ext>
                </a:extLst>
              </p:cNvPr>
              <p:cNvSpPr txBox="1">
                <a:spLocks noRot="1" noChangeAspect="1" noMove="1" noResize="1" noEditPoints="1" noAdjustHandles="1" noChangeArrowheads="1" noChangeShapeType="1" noTextEdit="1"/>
              </p:cNvSpPr>
              <p:nvPr/>
            </p:nvSpPr>
            <p:spPr>
              <a:xfrm>
                <a:off x="3708982" y="3563541"/>
                <a:ext cx="1398909" cy="230832"/>
              </a:xfrm>
              <a:prstGeom prst="rect">
                <a:avLst/>
              </a:prstGeom>
              <a:blipFill>
                <a:blip r:embed="rId9"/>
                <a:stretch>
                  <a:fillRect b="-10526"/>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2E4B0874-D532-4D45-AA40-542F9655C5E6}"/>
              </a:ext>
            </a:extLst>
          </p:cNvPr>
          <p:cNvCxnSpPr>
            <a:cxnSpLocks/>
          </p:cNvCxnSpPr>
          <p:nvPr/>
        </p:nvCxnSpPr>
        <p:spPr>
          <a:xfrm flipV="1">
            <a:off x="4418651" y="3434262"/>
            <a:ext cx="81950" cy="196939"/>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E993C92-81C7-6F41-9ACE-E8E41E231473}"/>
              </a:ext>
            </a:extLst>
          </p:cNvPr>
          <p:cNvCxnSpPr>
            <a:cxnSpLocks/>
          </p:cNvCxnSpPr>
          <p:nvPr/>
        </p:nvCxnSpPr>
        <p:spPr>
          <a:xfrm flipV="1">
            <a:off x="5160398" y="3574094"/>
            <a:ext cx="2202129" cy="2478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0B5A72E-E55A-C745-BE27-316E5DC0EAE0}"/>
              </a:ext>
            </a:extLst>
          </p:cNvPr>
          <p:cNvSpPr txBox="1"/>
          <p:nvPr/>
        </p:nvSpPr>
        <p:spPr>
          <a:xfrm>
            <a:off x="5344645" y="4416516"/>
            <a:ext cx="2048959" cy="230832"/>
          </a:xfrm>
          <a:prstGeom prst="rect">
            <a:avLst/>
          </a:prstGeom>
          <a:noFill/>
        </p:spPr>
        <p:txBody>
          <a:bodyPr wrap="square" rtlCol="0">
            <a:spAutoFit/>
          </a:bodyPr>
          <a:lstStyle/>
          <a:p>
            <a:r>
              <a:rPr lang="ru-RU" sz="900" dirty="0">
                <a:solidFill>
                  <a:srgbClr val="00B050"/>
                </a:solidFill>
              </a:rPr>
              <a:t>Ожидаемая будущая награда</a:t>
            </a:r>
            <a:endParaRPr lang="en-TR" sz="900" dirty="0">
              <a:solidFill>
                <a:srgbClr val="00B050"/>
              </a:solidFill>
            </a:endParaRPr>
          </a:p>
        </p:txBody>
      </p:sp>
      <p:cxnSp>
        <p:nvCxnSpPr>
          <p:cNvPr id="37" name="Straight Connector 36">
            <a:extLst>
              <a:ext uri="{FF2B5EF4-FFF2-40B4-BE49-F238E27FC236}">
                <a16:creationId xmlns:a16="http://schemas.microsoft.com/office/drawing/2014/main" id="{6F42E0BE-E048-2748-8352-72EFEB31C3C1}"/>
              </a:ext>
            </a:extLst>
          </p:cNvPr>
          <p:cNvCxnSpPr>
            <a:cxnSpLocks/>
          </p:cNvCxnSpPr>
          <p:nvPr/>
        </p:nvCxnSpPr>
        <p:spPr>
          <a:xfrm flipV="1">
            <a:off x="5496394" y="3598880"/>
            <a:ext cx="0" cy="77299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02B7A86-09B2-E547-846D-05AD54321A8B}"/>
              </a:ext>
            </a:extLst>
          </p:cNvPr>
          <p:cNvCxnSpPr>
            <a:cxnSpLocks/>
          </p:cNvCxnSpPr>
          <p:nvPr/>
        </p:nvCxnSpPr>
        <p:spPr>
          <a:xfrm>
            <a:off x="5496394" y="3449476"/>
            <a:ext cx="495910" cy="0"/>
          </a:xfrm>
          <a:prstGeom prst="lin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36F76E7-DB77-3346-97ED-DF93BEEBFBE2}"/>
              </a:ext>
            </a:extLst>
          </p:cNvPr>
          <p:cNvCxnSpPr>
            <a:cxnSpLocks/>
          </p:cNvCxnSpPr>
          <p:nvPr/>
        </p:nvCxnSpPr>
        <p:spPr>
          <a:xfrm flipV="1">
            <a:off x="6323528" y="3434261"/>
            <a:ext cx="1038999" cy="15215"/>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3E71738-6413-6C40-8976-5C79378E23E7}"/>
              </a:ext>
            </a:extLst>
          </p:cNvPr>
          <p:cNvSpPr txBox="1"/>
          <p:nvPr/>
        </p:nvSpPr>
        <p:spPr>
          <a:xfrm>
            <a:off x="5496395" y="3659649"/>
            <a:ext cx="1054368" cy="369332"/>
          </a:xfrm>
          <a:prstGeom prst="rect">
            <a:avLst/>
          </a:prstGeom>
          <a:noFill/>
        </p:spPr>
        <p:txBody>
          <a:bodyPr wrap="square" rtlCol="0">
            <a:spAutoFit/>
          </a:bodyPr>
          <a:lstStyle/>
          <a:p>
            <a:r>
              <a:rPr lang="ru-RU" sz="900" dirty="0">
                <a:solidFill>
                  <a:schemeClr val="accent6">
                    <a:lumMod val="50000"/>
                  </a:schemeClr>
                </a:solidFill>
              </a:rPr>
              <a:t>Немедленная награда</a:t>
            </a:r>
            <a:endParaRPr lang="en-TR" sz="900" dirty="0">
              <a:solidFill>
                <a:schemeClr val="accent6">
                  <a:lumMod val="50000"/>
                </a:schemeClr>
              </a:solidFill>
            </a:endParaRPr>
          </a:p>
        </p:txBody>
      </p:sp>
      <p:cxnSp>
        <p:nvCxnSpPr>
          <p:cNvPr id="47" name="Straight Connector 46">
            <a:extLst>
              <a:ext uri="{FF2B5EF4-FFF2-40B4-BE49-F238E27FC236}">
                <a16:creationId xmlns:a16="http://schemas.microsoft.com/office/drawing/2014/main" id="{FDE1EC9D-304C-4449-A9D3-187835653CD2}"/>
              </a:ext>
            </a:extLst>
          </p:cNvPr>
          <p:cNvCxnSpPr>
            <a:cxnSpLocks/>
          </p:cNvCxnSpPr>
          <p:nvPr/>
        </p:nvCxnSpPr>
        <p:spPr>
          <a:xfrm flipV="1">
            <a:off x="5715709" y="3449477"/>
            <a:ext cx="0" cy="210172"/>
          </a:xfrm>
          <a:prstGeom prst="lin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5C87E1-F384-8E4F-8274-7C6EAE351793}"/>
              </a:ext>
            </a:extLst>
          </p:cNvPr>
          <p:cNvCxnSpPr>
            <a:cxnSpLocks/>
          </p:cNvCxnSpPr>
          <p:nvPr/>
        </p:nvCxnSpPr>
        <p:spPr>
          <a:xfrm flipV="1">
            <a:off x="6734051" y="3449477"/>
            <a:ext cx="0" cy="373583"/>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F2B9457-E3B6-6B44-B871-273B169C6666}"/>
              </a:ext>
            </a:extLst>
          </p:cNvPr>
          <p:cNvSpPr txBox="1"/>
          <p:nvPr/>
        </p:nvSpPr>
        <p:spPr>
          <a:xfrm>
            <a:off x="6406255" y="3819898"/>
            <a:ext cx="1359615" cy="507831"/>
          </a:xfrm>
          <a:prstGeom prst="rect">
            <a:avLst/>
          </a:prstGeom>
          <a:noFill/>
        </p:spPr>
        <p:txBody>
          <a:bodyPr wrap="square" rtlCol="0">
            <a:spAutoFit/>
          </a:bodyPr>
          <a:lstStyle/>
          <a:p>
            <a:r>
              <a:rPr lang="ru-RU" sz="900" dirty="0">
                <a:solidFill>
                  <a:schemeClr val="accent5">
                    <a:lumMod val="75000"/>
                  </a:schemeClr>
                </a:solidFill>
              </a:rPr>
              <a:t>Дисконтированная ценность</a:t>
            </a:r>
            <a:br>
              <a:rPr lang="ru-RU" sz="900" dirty="0">
                <a:solidFill>
                  <a:schemeClr val="accent5">
                    <a:lumMod val="75000"/>
                  </a:schemeClr>
                </a:solidFill>
              </a:rPr>
            </a:br>
            <a:r>
              <a:rPr lang="ru-RU" sz="900" dirty="0">
                <a:solidFill>
                  <a:schemeClr val="accent5">
                    <a:lumMod val="75000"/>
                  </a:schemeClr>
                </a:solidFill>
              </a:rPr>
              <a:t>будущего состояния</a:t>
            </a:r>
          </a:p>
        </p:txBody>
      </p:sp>
      <p:cxnSp>
        <p:nvCxnSpPr>
          <p:cNvPr id="52" name="Straight Connector 51">
            <a:extLst>
              <a:ext uri="{FF2B5EF4-FFF2-40B4-BE49-F238E27FC236}">
                <a16:creationId xmlns:a16="http://schemas.microsoft.com/office/drawing/2014/main" id="{A6F541DE-DCA9-BB42-B742-4531DD8CDDE6}"/>
              </a:ext>
            </a:extLst>
          </p:cNvPr>
          <p:cNvCxnSpPr>
            <a:cxnSpLocks/>
          </p:cNvCxnSpPr>
          <p:nvPr/>
        </p:nvCxnSpPr>
        <p:spPr>
          <a:xfrm>
            <a:off x="7496452" y="3429622"/>
            <a:ext cx="649490" cy="1022"/>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1252E0E-D682-DF4B-8E3B-E79D05F4149F}"/>
                  </a:ext>
                </a:extLst>
              </p:cNvPr>
              <p:cNvSpPr txBox="1"/>
              <p:nvPr/>
            </p:nvSpPr>
            <p:spPr>
              <a:xfrm>
                <a:off x="7707970" y="3574094"/>
                <a:ext cx="1313180" cy="507831"/>
              </a:xfrm>
              <a:prstGeom prst="rect">
                <a:avLst/>
              </a:prstGeom>
              <a:noFill/>
            </p:spPr>
            <p:txBody>
              <a:bodyPr wrap="none" rtlCol="0">
                <a:spAutoFit/>
              </a:bodyPr>
              <a:lstStyle/>
              <a:p>
                <a:r>
                  <a:rPr lang="ru-RU" sz="900" dirty="0">
                    <a:solidFill>
                      <a:schemeClr val="accent4">
                        <a:lumMod val="75000"/>
                      </a:schemeClr>
                    </a:solidFill>
                  </a:rPr>
                  <a:t>При условии начала </a:t>
                </a:r>
                <a:br>
                  <a:rPr lang="ru-RU" sz="900" dirty="0">
                    <a:solidFill>
                      <a:schemeClr val="accent4">
                        <a:lumMod val="75000"/>
                      </a:schemeClr>
                    </a:solidFill>
                  </a:rPr>
                </a:br>
                <a:r>
                  <a:rPr lang="ru-RU" sz="900" dirty="0">
                    <a:solidFill>
                      <a:schemeClr val="accent4">
                        <a:lumMod val="75000"/>
                      </a:schemeClr>
                    </a:solidFill>
                  </a:rPr>
                  <a:t>действия из</a:t>
                </a:r>
              </a:p>
              <a:p>
                <a:r>
                  <a:rPr lang="ru-RU" sz="900" dirty="0">
                    <a:solidFill>
                      <a:schemeClr val="accent4">
                        <a:lumMod val="75000"/>
                      </a:schemeClr>
                    </a:solidFill>
                  </a:rPr>
                  <a:t>состояния </a:t>
                </a:r>
                <a14:m>
                  <m:oMath xmlns:m="http://schemas.openxmlformats.org/officeDocument/2006/math">
                    <m:r>
                      <a:rPr lang="en-US" sz="900" b="0" i="1" smtClean="0">
                        <a:solidFill>
                          <a:schemeClr val="accent4">
                            <a:lumMod val="75000"/>
                          </a:schemeClr>
                        </a:solidFill>
                        <a:latin typeface="Cambria Math" panose="02040503050406030204" pitchFamily="18" charset="0"/>
                      </a:rPr>
                      <m:t>𝑠</m:t>
                    </m:r>
                  </m:oMath>
                </a14:m>
                <a:endParaRPr lang="en-TR" sz="900" dirty="0">
                  <a:solidFill>
                    <a:schemeClr val="accent4">
                      <a:lumMod val="75000"/>
                    </a:schemeClr>
                  </a:solidFill>
                </a:endParaRPr>
              </a:p>
            </p:txBody>
          </p:sp>
        </mc:Choice>
        <mc:Fallback xmlns="">
          <p:sp>
            <p:nvSpPr>
              <p:cNvPr id="53" name="TextBox 52">
                <a:extLst>
                  <a:ext uri="{FF2B5EF4-FFF2-40B4-BE49-F238E27FC236}">
                    <a16:creationId xmlns:a16="http://schemas.microsoft.com/office/drawing/2014/main" id="{C1252E0E-D682-DF4B-8E3B-E79D05F4149F}"/>
                  </a:ext>
                </a:extLst>
              </p:cNvPr>
              <p:cNvSpPr txBox="1">
                <a:spLocks noRot="1" noChangeAspect="1" noMove="1" noResize="1" noEditPoints="1" noAdjustHandles="1" noChangeArrowheads="1" noChangeShapeType="1" noTextEdit="1"/>
              </p:cNvSpPr>
              <p:nvPr/>
            </p:nvSpPr>
            <p:spPr>
              <a:xfrm>
                <a:off x="7707970" y="3574094"/>
                <a:ext cx="1313180" cy="507831"/>
              </a:xfrm>
              <a:prstGeom prst="rect">
                <a:avLst/>
              </a:prstGeom>
              <a:blipFill>
                <a:blip r:embed="rId10"/>
                <a:stretch>
                  <a:fillRect b="-2439"/>
                </a:stretch>
              </a:blipFill>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1F4CAD02-95DC-D545-B3A5-55397EC565B8}"/>
              </a:ext>
            </a:extLst>
          </p:cNvPr>
          <p:cNvCxnSpPr>
            <a:cxnSpLocks/>
          </p:cNvCxnSpPr>
          <p:nvPr/>
        </p:nvCxnSpPr>
        <p:spPr>
          <a:xfrm flipV="1">
            <a:off x="7833982" y="3429623"/>
            <a:ext cx="0" cy="173046"/>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3DFD3B56-0602-1F4F-94C8-FB1BC8C1A661}"/>
              </a:ext>
            </a:extLst>
          </p:cNvPr>
          <p:cNvSpPr/>
          <p:nvPr/>
        </p:nvSpPr>
        <p:spPr>
          <a:xfrm>
            <a:off x="5234087" y="3256929"/>
            <a:ext cx="158104" cy="153889"/>
          </a:xfrm>
          <a:prstGeom prst="rect">
            <a:avLst/>
          </a:prstGeom>
          <a:noFill/>
          <a:ln w="12700">
            <a:solidFill>
              <a:srgbClr val="C00000">
                <a:alpha val="4456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0F9F924-E4F0-9B4E-8C65-04CA4724285E}"/>
                  </a:ext>
                </a:extLst>
              </p:cNvPr>
              <p:cNvSpPr txBox="1"/>
              <p:nvPr/>
            </p:nvSpPr>
            <p:spPr>
              <a:xfrm>
                <a:off x="5101647" y="2699900"/>
                <a:ext cx="2226892" cy="369332"/>
              </a:xfrm>
              <a:prstGeom prst="rect">
                <a:avLst/>
              </a:prstGeom>
              <a:noFill/>
            </p:spPr>
            <p:txBody>
              <a:bodyPr wrap="none" rtlCol="0">
                <a:spAutoFit/>
              </a:bodyPr>
              <a:lstStyle/>
              <a:p>
                <a:r>
                  <a:rPr lang="ru-RU" sz="900" dirty="0">
                    <a:solidFill>
                      <a:srgbClr val="C00000"/>
                    </a:solidFill>
                  </a:rPr>
                  <a:t>В условиях, что действие выбирается</a:t>
                </a:r>
                <a:br>
                  <a:rPr lang="ru-RU" sz="900" dirty="0">
                    <a:solidFill>
                      <a:srgbClr val="C00000"/>
                    </a:solidFill>
                  </a:rPr>
                </a:br>
                <a:r>
                  <a:rPr lang="ru-RU" sz="900" dirty="0">
                    <a:solidFill>
                      <a:srgbClr val="C00000"/>
                    </a:solidFill>
                  </a:rPr>
                  <a:t>исходя из политики </a:t>
                </a:r>
                <a14:m>
                  <m:oMath xmlns:m="http://schemas.openxmlformats.org/officeDocument/2006/math">
                    <m:r>
                      <a:rPr lang="en-US" sz="900" b="0" i="1" smtClean="0">
                        <a:solidFill>
                          <a:srgbClr val="C00000"/>
                        </a:solidFill>
                        <a:latin typeface="Cambria Math" panose="02040503050406030204" pitchFamily="18" charset="0"/>
                      </a:rPr>
                      <m:t>𝜋</m:t>
                    </m:r>
                  </m:oMath>
                </a14:m>
                <a:endParaRPr lang="ru-RU" sz="900" dirty="0">
                  <a:solidFill>
                    <a:srgbClr val="C00000"/>
                  </a:solidFill>
                </a:endParaRPr>
              </a:p>
            </p:txBody>
          </p:sp>
        </mc:Choice>
        <mc:Fallback xmlns="">
          <p:sp>
            <p:nvSpPr>
              <p:cNvPr id="56" name="TextBox 55">
                <a:extLst>
                  <a:ext uri="{FF2B5EF4-FFF2-40B4-BE49-F238E27FC236}">
                    <a16:creationId xmlns:a16="http://schemas.microsoft.com/office/drawing/2014/main" id="{B0F9F924-E4F0-9B4E-8C65-04CA4724285E}"/>
                  </a:ext>
                </a:extLst>
              </p:cNvPr>
              <p:cNvSpPr txBox="1">
                <a:spLocks noRot="1" noChangeAspect="1" noMove="1" noResize="1" noEditPoints="1" noAdjustHandles="1" noChangeArrowheads="1" noChangeShapeType="1" noTextEdit="1"/>
              </p:cNvSpPr>
              <p:nvPr/>
            </p:nvSpPr>
            <p:spPr>
              <a:xfrm>
                <a:off x="5101647" y="2699900"/>
                <a:ext cx="2226892" cy="369332"/>
              </a:xfrm>
              <a:prstGeom prst="rect">
                <a:avLst/>
              </a:prstGeom>
              <a:blipFill>
                <a:blip r:embed="rId11"/>
                <a:stretch>
                  <a:fillRect b="-6667"/>
                </a:stretch>
              </a:blipFill>
            </p:spPr>
            <p:txBody>
              <a:bodyPr/>
              <a:lstStyle/>
              <a:p>
                <a:r>
                  <a:rPr lang="en-US">
                    <a:noFill/>
                  </a:rPr>
                  <a:t> </a:t>
                </a:r>
              </a:p>
            </p:txBody>
          </p:sp>
        </mc:Fallback>
      </mc:AlternateContent>
      <p:cxnSp>
        <p:nvCxnSpPr>
          <p:cNvPr id="57" name="Straight Connector 56">
            <a:extLst>
              <a:ext uri="{FF2B5EF4-FFF2-40B4-BE49-F238E27FC236}">
                <a16:creationId xmlns:a16="http://schemas.microsoft.com/office/drawing/2014/main" id="{F87FC44C-94A1-FA48-AEA1-467DD7C85591}"/>
              </a:ext>
            </a:extLst>
          </p:cNvPr>
          <p:cNvCxnSpPr>
            <a:cxnSpLocks/>
          </p:cNvCxnSpPr>
          <p:nvPr/>
        </p:nvCxnSpPr>
        <p:spPr>
          <a:xfrm flipV="1">
            <a:off x="5305763" y="3080665"/>
            <a:ext cx="0" cy="168350"/>
          </a:xfrm>
          <a:prstGeom prst="line">
            <a:avLst/>
          </a:prstGeom>
          <a:ln w="12700">
            <a:solidFill>
              <a:srgbClr val="C00000">
                <a:alpha val="44563"/>
              </a:srgb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8B367DB-CD5B-8B41-AB78-43C11BD49BB8}"/>
              </a:ext>
            </a:extLst>
          </p:cNvPr>
          <p:cNvCxnSpPr>
            <a:cxnSpLocks/>
          </p:cNvCxnSpPr>
          <p:nvPr/>
        </p:nvCxnSpPr>
        <p:spPr>
          <a:xfrm>
            <a:off x="625965" y="1913776"/>
            <a:ext cx="1785842"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7FA4BD9-6A4F-224D-A4F8-64E9276F68C9}"/>
              </a:ext>
            </a:extLst>
          </p:cNvPr>
          <p:cNvCxnSpPr>
            <a:cxnSpLocks/>
          </p:cNvCxnSpPr>
          <p:nvPr/>
        </p:nvCxnSpPr>
        <p:spPr>
          <a:xfrm>
            <a:off x="2411807" y="2882385"/>
            <a:ext cx="94337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AD2B751-7698-394D-A696-CB4010A7BA2D}"/>
              </a:ext>
            </a:extLst>
          </p:cNvPr>
          <p:cNvCxnSpPr>
            <a:cxnSpLocks/>
          </p:cNvCxnSpPr>
          <p:nvPr/>
        </p:nvCxnSpPr>
        <p:spPr>
          <a:xfrm>
            <a:off x="2411807" y="1913776"/>
            <a:ext cx="0" cy="968609"/>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487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4DA70-3E39-6C4A-80F5-DC4C8CB3CA0D}"/>
              </a:ext>
            </a:extLst>
          </p:cNvPr>
          <p:cNvSpPr>
            <a:spLocks noGrp="1"/>
          </p:cNvSpPr>
          <p:nvPr>
            <p:ph type="title"/>
          </p:nvPr>
        </p:nvSpPr>
        <p:spPr/>
        <p:txBody>
          <a:bodyPr/>
          <a:lstStyle/>
          <a:p>
            <a:r>
              <a:rPr lang="ru-RU" dirty="0"/>
              <a:t>Функция ценности состояния-действия</a:t>
            </a:r>
            <a:endParaRPr lang="en-TR" dirty="0"/>
          </a:p>
        </p:txBody>
      </p:sp>
      <p:graphicFrame>
        <p:nvGraphicFramePr>
          <p:cNvPr id="4" name="Table 4">
            <a:extLst>
              <a:ext uri="{FF2B5EF4-FFF2-40B4-BE49-F238E27FC236}">
                <a16:creationId xmlns:a16="http://schemas.microsoft.com/office/drawing/2014/main" id="{59F32F17-3BEB-7149-AEEA-8B95D8D70DF3}"/>
              </a:ext>
            </a:extLst>
          </p:cNvPr>
          <p:cNvGraphicFramePr>
            <a:graphicFrameLocks noGrp="1"/>
          </p:cNvGraphicFramePr>
          <p:nvPr/>
        </p:nvGraphicFramePr>
        <p:xfrm>
          <a:off x="683241" y="1436644"/>
          <a:ext cx="2109055" cy="1854200"/>
        </p:xfrm>
        <a:graphic>
          <a:graphicData uri="http://schemas.openxmlformats.org/drawingml/2006/table">
            <a:tbl>
              <a:tblPr firstRow="1" bandRow="1"/>
              <a:tblGrid>
                <a:gridCol w="421811">
                  <a:extLst>
                    <a:ext uri="{9D8B030D-6E8A-4147-A177-3AD203B41FA5}">
                      <a16:colId xmlns:a16="http://schemas.microsoft.com/office/drawing/2014/main" val="3722595887"/>
                    </a:ext>
                  </a:extLst>
                </a:gridCol>
                <a:gridCol w="421811">
                  <a:extLst>
                    <a:ext uri="{9D8B030D-6E8A-4147-A177-3AD203B41FA5}">
                      <a16:colId xmlns:a16="http://schemas.microsoft.com/office/drawing/2014/main" val="408206748"/>
                    </a:ext>
                  </a:extLst>
                </a:gridCol>
                <a:gridCol w="421811">
                  <a:extLst>
                    <a:ext uri="{9D8B030D-6E8A-4147-A177-3AD203B41FA5}">
                      <a16:colId xmlns:a16="http://schemas.microsoft.com/office/drawing/2014/main" val="1642578470"/>
                    </a:ext>
                  </a:extLst>
                </a:gridCol>
                <a:gridCol w="421811">
                  <a:extLst>
                    <a:ext uri="{9D8B030D-6E8A-4147-A177-3AD203B41FA5}">
                      <a16:colId xmlns:a16="http://schemas.microsoft.com/office/drawing/2014/main" val="77006586"/>
                    </a:ext>
                  </a:extLst>
                </a:gridCol>
                <a:gridCol w="421811">
                  <a:extLst>
                    <a:ext uri="{9D8B030D-6E8A-4147-A177-3AD203B41FA5}">
                      <a16:colId xmlns:a16="http://schemas.microsoft.com/office/drawing/2014/main" val="2039500422"/>
                    </a:ext>
                  </a:extLst>
                </a:gridCol>
              </a:tblGrid>
              <a:tr h="370840">
                <a:tc>
                  <a:txBody>
                    <a:bodyPr/>
                    <a:lstStyle/>
                    <a:p>
                      <a:pPr algn="ctr"/>
                      <a:endParaRPr lang="en-TR" sz="800" dirty="0"/>
                    </a:p>
                  </a:txBody>
                  <a:tcPr anchor="ctr">
                    <a:solidFill>
                      <a:srgbClr val="002060"/>
                    </a:solidFill>
                  </a:tcPr>
                </a:tc>
                <a:tc>
                  <a:txBody>
                    <a:bodyPr/>
                    <a:lstStyle/>
                    <a:p>
                      <a:pPr algn="ctr"/>
                      <a:endParaRPr lang="en-TR" sz="800" dirty="0"/>
                    </a:p>
                  </a:txBody>
                  <a:tcPr anchor="ctr">
                    <a:solidFill>
                      <a:srgbClr val="002060"/>
                    </a:solidFill>
                  </a:tcPr>
                </a:tc>
                <a:tc>
                  <a:txBody>
                    <a:bodyPr/>
                    <a:lstStyle/>
                    <a:p>
                      <a:pPr algn="ctr"/>
                      <a:endParaRPr lang="en-TR" sz="800" dirty="0"/>
                    </a:p>
                  </a:txBody>
                  <a:tcPr anchor="ctr">
                    <a:solidFill>
                      <a:srgbClr val="002060"/>
                    </a:solidFill>
                  </a:tcPr>
                </a:tc>
                <a:tc>
                  <a:txBody>
                    <a:bodyPr/>
                    <a:lstStyle/>
                    <a:p>
                      <a:pPr algn="ctr"/>
                      <a:endParaRPr lang="en-TR" sz="800" dirty="0"/>
                    </a:p>
                  </a:txBody>
                  <a:tcPr anchor="ctr">
                    <a:solidFill>
                      <a:srgbClr val="002060"/>
                    </a:solidFill>
                  </a:tcPr>
                </a:tc>
                <a:tc>
                  <a:txBody>
                    <a:bodyPr/>
                    <a:lstStyle/>
                    <a:p>
                      <a:pPr algn="ctr"/>
                      <a:endParaRPr lang="en-TR" sz="800" dirty="0"/>
                    </a:p>
                  </a:txBody>
                  <a:tcPr anchor="ctr">
                    <a:solidFill>
                      <a:srgbClr val="002060"/>
                    </a:solidFill>
                  </a:tcPr>
                </a:tc>
                <a:extLst>
                  <a:ext uri="{0D108BD9-81ED-4DB2-BD59-A6C34878D82A}">
                    <a16:rowId xmlns:a16="http://schemas.microsoft.com/office/drawing/2014/main" val="1195693291"/>
                  </a:ext>
                </a:extLst>
              </a:tr>
              <a:tr h="370840">
                <a:tc>
                  <a:txBody>
                    <a:bodyPr/>
                    <a:lstStyle/>
                    <a:p>
                      <a:pPr algn="r">
                        <a:lnSpc>
                          <a:spcPct val="100000"/>
                        </a:lnSpc>
                      </a:pPr>
                      <a:r>
                        <a:rPr lang="en-TR" sz="800" b="1" dirty="0"/>
                        <a:t>-7</a:t>
                      </a:r>
                    </a:p>
                  </a:txBody>
                  <a:tcPr marR="36000" anchor="ctr"/>
                </a:tc>
                <a:tc>
                  <a:txBody>
                    <a:bodyPr/>
                    <a:lstStyle/>
                    <a:p>
                      <a:pPr algn="r">
                        <a:lnSpc>
                          <a:spcPct val="100000"/>
                        </a:lnSpc>
                      </a:pPr>
                      <a:r>
                        <a:rPr lang="en-TR" sz="800" b="1" dirty="0"/>
                        <a:t>-6</a:t>
                      </a:r>
                    </a:p>
                  </a:txBody>
                  <a:tcPr marR="36000" anchor="ctr"/>
                </a:tc>
                <a:tc>
                  <a:txBody>
                    <a:bodyPr/>
                    <a:lstStyle/>
                    <a:p>
                      <a:pPr algn="r">
                        <a:lnSpc>
                          <a:spcPct val="100000"/>
                        </a:lnSpc>
                      </a:pPr>
                      <a:r>
                        <a:rPr lang="en-TR" sz="800" b="1" dirty="0"/>
                        <a:t>-5</a:t>
                      </a:r>
                    </a:p>
                  </a:txBody>
                  <a:tcPr marR="36000" anchor="ctr"/>
                </a:tc>
                <a:tc>
                  <a:txBody>
                    <a:bodyPr/>
                    <a:lstStyle/>
                    <a:p>
                      <a:pPr algn="ctr"/>
                      <a:r>
                        <a:rPr lang="en-TR" sz="800" b="1" dirty="0"/>
                        <a:t>-4</a:t>
                      </a:r>
                    </a:p>
                  </a:txBody>
                  <a:tcPr marB="0" anchor="b"/>
                </a:tc>
                <a:tc>
                  <a:txBody>
                    <a:bodyPr/>
                    <a:lstStyle/>
                    <a:p>
                      <a:pPr algn="ctr"/>
                      <a:endParaRPr lang="en-TR" sz="800" b="1" dirty="0"/>
                    </a:p>
                  </a:txBody>
                  <a:tcPr anchor="ctr">
                    <a:solidFill>
                      <a:srgbClr val="002060"/>
                    </a:solidFill>
                  </a:tcPr>
                </a:tc>
                <a:extLst>
                  <a:ext uri="{0D108BD9-81ED-4DB2-BD59-A6C34878D82A}">
                    <a16:rowId xmlns:a16="http://schemas.microsoft.com/office/drawing/2014/main" val="307736625"/>
                  </a:ext>
                </a:extLst>
              </a:tr>
              <a:tr h="370840">
                <a:tc>
                  <a:txBody>
                    <a:bodyPr/>
                    <a:lstStyle/>
                    <a:p>
                      <a:pPr algn="ctr"/>
                      <a:endParaRPr lang="en-TR" sz="800" b="1" dirty="0"/>
                    </a:p>
                  </a:txBody>
                  <a:tcPr anchor="ctr">
                    <a:solidFill>
                      <a:srgbClr val="002060"/>
                    </a:solidFill>
                  </a:tcPr>
                </a:tc>
                <a:tc>
                  <a:txBody>
                    <a:bodyPr/>
                    <a:lstStyle/>
                    <a:p>
                      <a:pPr algn="ctr"/>
                      <a:r>
                        <a:rPr lang="en-TR" sz="800" b="1" dirty="0"/>
                        <a:t>-7</a:t>
                      </a:r>
                    </a:p>
                  </a:txBody>
                  <a:tcPr marT="0"/>
                </a:tc>
                <a:tc>
                  <a:txBody>
                    <a:bodyPr/>
                    <a:lstStyle/>
                    <a:p>
                      <a:pPr algn="ctr"/>
                      <a:endParaRPr lang="en-TR" sz="800" b="1" dirty="0"/>
                    </a:p>
                  </a:txBody>
                  <a:tcPr anchor="ctr">
                    <a:solidFill>
                      <a:srgbClr val="002060"/>
                    </a:solidFill>
                  </a:tcPr>
                </a:tc>
                <a:tc>
                  <a:txBody>
                    <a:bodyPr/>
                    <a:lstStyle/>
                    <a:p>
                      <a:pPr algn="ctr"/>
                      <a:r>
                        <a:rPr lang="en-TR" sz="800" b="1" dirty="0"/>
                        <a:t>-3</a:t>
                      </a:r>
                    </a:p>
                  </a:txBody>
                  <a:tcPr marB="0" anchor="b"/>
                </a:tc>
                <a:tc>
                  <a:txBody>
                    <a:bodyPr/>
                    <a:lstStyle/>
                    <a:p>
                      <a:pPr algn="ctr"/>
                      <a:endParaRPr lang="en-TR" sz="800" b="1" dirty="0"/>
                    </a:p>
                  </a:txBody>
                  <a:tcPr anchor="ctr">
                    <a:solidFill>
                      <a:srgbClr val="002060"/>
                    </a:solidFill>
                  </a:tcPr>
                </a:tc>
                <a:extLst>
                  <a:ext uri="{0D108BD9-81ED-4DB2-BD59-A6C34878D82A}">
                    <a16:rowId xmlns:a16="http://schemas.microsoft.com/office/drawing/2014/main" val="2079523752"/>
                  </a:ext>
                </a:extLst>
              </a:tr>
              <a:tr h="370840">
                <a:tc>
                  <a:txBody>
                    <a:bodyPr/>
                    <a:lstStyle/>
                    <a:p>
                      <a:pPr algn="ctr"/>
                      <a:endParaRPr lang="en-TR" sz="800" b="1" dirty="0"/>
                    </a:p>
                  </a:txBody>
                  <a:tcPr anchor="ctr">
                    <a:solidFill>
                      <a:srgbClr val="002060"/>
                    </a:solidFill>
                  </a:tcPr>
                </a:tc>
                <a:tc>
                  <a:txBody>
                    <a:bodyPr/>
                    <a:lstStyle/>
                    <a:p>
                      <a:pPr algn="ctr"/>
                      <a:r>
                        <a:rPr lang="en-TR" sz="800" b="1" dirty="0"/>
                        <a:t>-8</a:t>
                      </a:r>
                    </a:p>
                  </a:txBody>
                  <a:tcPr marT="0"/>
                </a:tc>
                <a:tc>
                  <a:txBody>
                    <a:bodyPr/>
                    <a:lstStyle/>
                    <a:p>
                      <a:pPr algn="ctr"/>
                      <a:endParaRPr lang="en-TR" sz="800" b="1" dirty="0"/>
                    </a:p>
                  </a:txBody>
                  <a:tcPr anchor="ctr">
                    <a:solidFill>
                      <a:srgbClr val="002060"/>
                    </a:solidFill>
                  </a:tcPr>
                </a:tc>
                <a:tc>
                  <a:txBody>
                    <a:bodyPr/>
                    <a:lstStyle/>
                    <a:p>
                      <a:pPr algn="r"/>
                      <a:r>
                        <a:rPr lang="en-TR" sz="800" b="1" dirty="0"/>
                        <a:t>-2</a:t>
                      </a:r>
                    </a:p>
                  </a:txBody>
                  <a:tcPr marR="36000" anchor="ctr"/>
                </a:tc>
                <a:tc>
                  <a:txBody>
                    <a:bodyPr/>
                    <a:lstStyle/>
                    <a:p>
                      <a:pPr algn="r"/>
                      <a:r>
                        <a:rPr lang="en-TR" sz="800" b="1" dirty="0"/>
                        <a:t>-1</a:t>
                      </a:r>
                    </a:p>
                  </a:txBody>
                  <a:tcPr marR="36000" anchor="ctr"/>
                </a:tc>
                <a:extLst>
                  <a:ext uri="{0D108BD9-81ED-4DB2-BD59-A6C34878D82A}">
                    <a16:rowId xmlns:a16="http://schemas.microsoft.com/office/drawing/2014/main" val="2758370690"/>
                  </a:ext>
                </a:extLst>
              </a:tr>
              <a:tr h="370840">
                <a:tc>
                  <a:txBody>
                    <a:bodyPr/>
                    <a:lstStyle/>
                    <a:p>
                      <a:pPr algn="ctr"/>
                      <a:endParaRPr lang="en-TR" sz="800" b="1" dirty="0"/>
                    </a:p>
                  </a:txBody>
                  <a:tcPr anchor="ctr">
                    <a:solidFill>
                      <a:srgbClr val="002060"/>
                    </a:solidFill>
                  </a:tcPr>
                </a:tc>
                <a:tc>
                  <a:txBody>
                    <a:bodyPr/>
                    <a:lstStyle/>
                    <a:p>
                      <a:pPr algn="ctr"/>
                      <a:r>
                        <a:rPr lang="en-TR" sz="800" b="1" dirty="0"/>
                        <a:t>-9</a:t>
                      </a:r>
                    </a:p>
                  </a:txBody>
                  <a:tcPr marT="0"/>
                </a:tc>
                <a:tc>
                  <a:txBody>
                    <a:bodyPr/>
                    <a:lstStyle/>
                    <a:p>
                      <a:pPr algn="ctr"/>
                      <a:endParaRPr lang="en-TR" sz="800" b="1" dirty="0"/>
                    </a:p>
                  </a:txBody>
                  <a:tcPr anchor="ctr">
                    <a:solidFill>
                      <a:srgbClr val="002060"/>
                    </a:solidFill>
                  </a:tcPr>
                </a:tc>
                <a:tc>
                  <a:txBody>
                    <a:bodyPr/>
                    <a:lstStyle/>
                    <a:p>
                      <a:pPr algn="ctr"/>
                      <a:endParaRPr lang="en-TR" sz="800" b="1" dirty="0"/>
                    </a:p>
                  </a:txBody>
                  <a:tcPr anchor="ctr">
                    <a:solidFill>
                      <a:srgbClr val="002060"/>
                    </a:solidFill>
                  </a:tcPr>
                </a:tc>
                <a:tc>
                  <a:txBody>
                    <a:bodyPr/>
                    <a:lstStyle/>
                    <a:p>
                      <a:pPr algn="ctr"/>
                      <a:endParaRPr lang="en-TR" sz="800" b="1" dirty="0"/>
                    </a:p>
                  </a:txBody>
                  <a:tcPr anchor="ctr">
                    <a:solidFill>
                      <a:srgbClr val="002060"/>
                    </a:solidFill>
                  </a:tcPr>
                </a:tc>
                <a:extLst>
                  <a:ext uri="{0D108BD9-81ED-4DB2-BD59-A6C34878D82A}">
                    <a16:rowId xmlns:a16="http://schemas.microsoft.com/office/drawing/2014/main" val="4275245065"/>
                  </a:ext>
                </a:extLst>
              </a:tr>
            </a:tbl>
          </a:graphicData>
        </a:graphic>
      </p:graphicFrame>
      <p:pic>
        <p:nvPicPr>
          <p:cNvPr id="6" name="Picture 5">
            <a:extLst>
              <a:ext uri="{FF2B5EF4-FFF2-40B4-BE49-F238E27FC236}">
                <a16:creationId xmlns:a16="http://schemas.microsoft.com/office/drawing/2014/main" id="{11EC241C-0460-DE40-B9A1-BBAADF9C4060}"/>
              </a:ext>
            </a:extLst>
          </p:cNvPr>
          <p:cNvPicPr>
            <a:picLocks noChangeAspect="1"/>
          </p:cNvPicPr>
          <p:nvPr/>
        </p:nvPicPr>
        <p:blipFill>
          <a:blip r:embed="rId2"/>
          <a:stretch>
            <a:fillRect/>
          </a:stretch>
        </p:blipFill>
        <p:spPr>
          <a:xfrm>
            <a:off x="320448" y="1804249"/>
            <a:ext cx="282457" cy="393530"/>
          </a:xfrm>
          <a:prstGeom prst="rect">
            <a:avLst/>
          </a:prstGeom>
        </p:spPr>
      </p:pic>
      <p:pic>
        <p:nvPicPr>
          <p:cNvPr id="8" name="Picture 7">
            <a:extLst>
              <a:ext uri="{FF2B5EF4-FFF2-40B4-BE49-F238E27FC236}">
                <a16:creationId xmlns:a16="http://schemas.microsoft.com/office/drawing/2014/main" id="{ED1F3B6E-FCD0-9042-B7EF-FEDA8CA0DD9D}"/>
              </a:ext>
            </a:extLst>
          </p:cNvPr>
          <p:cNvPicPr>
            <a:picLocks noChangeAspect="1"/>
          </p:cNvPicPr>
          <p:nvPr/>
        </p:nvPicPr>
        <p:blipFill>
          <a:blip r:embed="rId3"/>
          <a:stretch>
            <a:fillRect/>
          </a:stretch>
        </p:blipFill>
        <p:spPr>
          <a:xfrm>
            <a:off x="2798433" y="2547198"/>
            <a:ext cx="387010" cy="387010"/>
          </a:xfrm>
          <a:prstGeom prst="rect">
            <a:avLst/>
          </a:prstGeom>
        </p:spPr>
      </p:pic>
      <p:cxnSp>
        <p:nvCxnSpPr>
          <p:cNvPr id="58" name="Straight Connector 57">
            <a:extLst>
              <a:ext uri="{FF2B5EF4-FFF2-40B4-BE49-F238E27FC236}">
                <a16:creationId xmlns:a16="http://schemas.microsoft.com/office/drawing/2014/main" id="{A82445E7-A0E5-F04E-847C-6658174244BA}"/>
              </a:ext>
            </a:extLst>
          </p:cNvPr>
          <p:cNvCxnSpPr>
            <a:cxnSpLocks/>
          </p:cNvCxnSpPr>
          <p:nvPr/>
        </p:nvCxnSpPr>
        <p:spPr>
          <a:xfrm flipV="1">
            <a:off x="1110781" y="1804249"/>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BD96A57-FA5C-814D-A264-5A0542D84C0C}"/>
              </a:ext>
            </a:extLst>
          </p:cNvPr>
          <p:cNvCxnSpPr>
            <a:cxnSpLocks/>
          </p:cNvCxnSpPr>
          <p:nvPr/>
        </p:nvCxnSpPr>
        <p:spPr>
          <a:xfrm flipV="1">
            <a:off x="688250" y="1807424"/>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C27F89B-7B97-7544-B5B5-D48F9FFC0306}"/>
              </a:ext>
            </a:extLst>
          </p:cNvPr>
          <p:cNvCxnSpPr>
            <a:cxnSpLocks/>
          </p:cNvCxnSpPr>
          <p:nvPr/>
        </p:nvCxnSpPr>
        <p:spPr>
          <a:xfrm flipV="1">
            <a:off x="1104644" y="2174875"/>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BF715B1-EA11-8E44-BA0E-80753C64622F}"/>
              </a:ext>
            </a:extLst>
          </p:cNvPr>
          <p:cNvCxnSpPr>
            <a:cxnSpLocks/>
          </p:cNvCxnSpPr>
          <p:nvPr/>
        </p:nvCxnSpPr>
        <p:spPr>
          <a:xfrm flipV="1">
            <a:off x="1107819" y="2550721"/>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E7E6CBE-AC04-F049-A1F0-0A05B0BBB8D2}"/>
              </a:ext>
            </a:extLst>
          </p:cNvPr>
          <p:cNvCxnSpPr>
            <a:cxnSpLocks/>
          </p:cNvCxnSpPr>
          <p:nvPr/>
        </p:nvCxnSpPr>
        <p:spPr>
          <a:xfrm flipV="1">
            <a:off x="1104644" y="2920981"/>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8B7D798-AD9D-D546-97B5-EF03C015119C}"/>
              </a:ext>
            </a:extLst>
          </p:cNvPr>
          <p:cNvCxnSpPr>
            <a:cxnSpLocks/>
          </p:cNvCxnSpPr>
          <p:nvPr/>
        </p:nvCxnSpPr>
        <p:spPr>
          <a:xfrm flipV="1">
            <a:off x="1532746" y="1804249"/>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7BC47FA-AB7E-C348-888C-E92B9B1DB9C8}"/>
              </a:ext>
            </a:extLst>
          </p:cNvPr>
          <p:cNvCxnSpPr>
            <a:cxnSpLocks/>
          </p:cNvCxnSpPr>
          <p:nvPr/>
        </p:nvCxnSpPr>
        <p:spPr>
          <a:xfrm flipV="1">
            <a:off x="1954711" y="1804249"/>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4E39537-E51F-EA40-85F9-26AEF1DF0352}"/>
              </a:ext>
            </a:extLst>
          </p:cNvPr>
          <p:cNvCxnSpPr>
            <a:cxnSpLocks/>
          </p:cNvCxnSpPr>
          <p:nvPr/>
        </p:nvCxnSpPr>
        <p:spPr>
          <a:xfrm flipV="1">
            <a:off x="1951536" y="2181379"/>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ABBDD51-685E-F54D-A0B0-2244EDAA0F48}"/>
              </a:ext>
            </a:extLst>
          </p:cNvPr>
          <p:cNvCxnSpPr>
            <a:cxnSpLocks/>
          </p:cNvCxnSpPr>
          <p:nvPr/>
        </p:nvCxnSpPr>
        <p:spPr>
          <a:xfrm flipV="1">
            <a:off x="1954711" y="2550355"/>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84669A8-9D41-D74B-B8A3-1227416EF206}"/>
              </a:ext>
            </a:extLst>
          </p:cNvPr>
          <p:cNvCxnSpPr>
            <a:cxnSpLocks/>
          </p:cNvCxnSpPr>
          <p:nvPr/>
        </p:nvCxnSpPr>
        <p:spPr>
          <a:xfrm flipV="1">
            <a:off x="2379289" y="2548676"/>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8F154E5-56E0-C549-A4BD-89A5C45CC708}"/>
              </a:ext>
            </a:extLst>
          </p:cNvPr>
          <p:cNvCxnSpPr>
            <a:cxnSpLocks/>
          </p:cNvCxnSpPr>
          <p:nvPr/>
        </p:nvCxnSpPr>
        <p:spPr>
          <a:xfrm flipH="1" flipV="1">
            <a:off x="1951536" y="1804249"/>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9211530-F381-FE42-AE24-D560B2EB2344}"/>
              </a:ext>
            </a:extLst>
          </p:cNvPr>
          <p:cNvCxnSpPr>
            <a:cxnSpLocks/>
          </p:cNvCxnSpPr>
          <p:nvPr/>
        </p:nvCxnSpPr>
        <p:spPr>
          <a:xfrm flipH="1" flipV="1">
            <a:off x="1532184" y="1810753"/>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64196BD-686D-7E44-9A2D-549FE126B00D}"/>
              </a:ext>
            </a:extLst>
          </p:cNvPr>
          <p:cNvCxnSpPr>
            <a:cxnSpLocks/>
          </p:cNvCxnSpPr>
          <p:nvPr/>
        </p:nvCxnSpPr>
        <p:spPr>
          <a:xfrm flipH="1" flipV="1">
            <a:off x="1107606" y="1804403"/>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07B6FFB-4D9C-B244-B36E-2EA1B48346C7}"/>
              </a:ext>
            </a:extLst>
          </p:cNvPr>
          <p:cNvCxnSpPr>
            <a:cxnSpLocks/>
          </p:cNvCxnSpPr>
          <p:nvPr/>
        </p:nvCxnSpPr>
        <p:spPr>
          <a:xfrm flipH="1" flipV="1">
            <a:off x="1957886" y="2181379"/>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D95390C-BA2C-A54D-851B-7619444FE31C}"/>
              </a:ext>
            </a:extLst>
          </p:cNvPr>
          <p:cNvCxnSpPr>
            <a:cxnSpLocks/>
          </p:cNvCxnSpPr>
          <p:nvPr/>
        </p:nvCxnSpPr>
        <p:spPr>
          <a:xfrm flipH="1" flipV="1">
            <a:off x="1951536" y="2549592"/>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EB36F6-AF08-4A43-8C4B-FDFBA1CB61EC}"/>
              </a:ext>
            </a:extLst>
          </p:cNvPr>
          <p:cNvCxnSpPr>
            <a:cxnSpLocks/>
          </p:cNvCxnSpPr>
          <p:nvPr/>
        </p:nvCxnSpPr>
        <p:spPr>
          <a:xfrm flipH="1" flipV="1">
            <a:off x="2372939" y="2552005"/>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E3BF28B-D587-8F4C-9C62-20407AE975FE}"/>
              </a:ext>
            </a:extLst>
          </p:cNvPr>
          <p:cNvCxnSpPr>
            <a:cxnSpLocks/>
          </p:cNvCxnSpPr>
          <p:nvPr/>
        </p:nvCxnSpPr>
        <p:spPr>
          <a:xfrm flipH="1" flipV="1">
            <a:off x="1110994" y="2178966"/>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320BDFF-A13A-8B4E-A50A-30545A33ECE2}"/>
              </a:ext>
            </a:extLst>
          </p:cNvPr>
          <p:cNvCxnSpPr>
            <a:cxnSpLocks/>
          </p:cNvCxnSpPr>
          <p:nvPr/>
        </p:nvCxnSpPr>
        <p:spPr>
          <a:xfrm flipH="1" flipV="1">
            <a:off x="1099848" y="2552005"/>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4A80424-551C-EF4F-B8F8-ED6AD4E84C27}"/>
              </a:ext>
            </a:extLst>
          </p:cNvPr>
          <p:cNvCxnSpPr>
            <a:cxnSpLocks/>
          </p:cNvCxnSpPr>
          <p:nvPr/>
        </p:nvCxnSpPr>
        <p:spPr>
          <a:xfrm flipH="1" flipV="1">
            <a:off x="686918" y="1807424"/>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A4553E3-8698-984F-8098-7D781401B40E}"/>
              </a:ext>
            </a:extLst>
          </p:cNvPr>
          <p:cNvCxnSpPr>
            <a:cxnSpLocks/>
          </p:cNvCxnSpPr>
          <p:nvPr/>
        </p:nvCxnSpPr>
        <p:spPr>
          <a:xfrm flipH="1" flipV="1">
            <a:off x="1109926" y="2920295"/>
            <a:ext cx="410044" cy="370626"/>
          </a:xfrm>
          <a:prstGeom prst="line">
            <a:avLst/>
          </a:prstGeom>
          <a:ln w="63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C5EEA12-B54C-3C43-A336-017532E3786D}"/>
                  </a:ext>
                </a:extLst>
              </p:cNvPr>
              <p:cNvSpPr txBox="1"/>
              <p:nvPr/>
            </p:nvSpPr>
            <p:spPr>
              <a:xfrm>
                <a:off x="3947375" y="1804249"/>
                <a:ext cx="380905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𝜋</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 </m:t>
                          </m:r>
                          <m:r>
                            <a:rPr lang="en-US" sz="2000" b="0" i="1" smtClean="0">
                              <a:latin typeface="Cambria Math" panose="02040503050406030204" pitchFamily="18" charset="0"/>
                            </a:rPr>
                            <m:t>𝑎</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𝔼</m:t>
                          </m:r>
                        </m:e>
                        <m:sub>
                          <m:r>
                            <a:rPr lang="en-US" sz="2000" b="0" i="1" smtClean="0">
                              <a:latin typeface="Cambria Math" panose="02040503050406030204" pitchFamily="18" charset="0"/>
                            </a:rPr>
                            <m:t>𝜋</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oMath>
                  </m:oMathPara>
                </a14:m>
                <a:endParaRPr lang="en-TR" sz="2000" dirty="0"/>
              </a:p>
            </p:txBody>
          </p:sp>
        </mc:Choice>
        <mc:Fallback xmlns="">
          <p:sp>
            <p:nvSpPr>
              <p:cNvPr id="19" name="TextBox 18">
                <a:extLst>
                  <a:ext uri="{FF2B5EF4-FFF2-40B4-BE49-F238E27FC236}">
                    <a16:creationId xmlns:a16="http://schemas.microsoft.com/office/drawing/2014/main" id="{FC5EEA12-B54C-3C43-A336-017532E3786D}"/>
                  </a:ext>
                </a:extLst>
              </p:cNvPr>
              <p:cNvSpPr txBox="1">
                <a:spLocks noRot="1" noChangeAspect="1" noMove="1" noResize="1" noEditPoints="1" noAdjustHandles="1" noChangeArrowheads="1" noChangeShapeType="1" noTextEdit="1"/>
              </p:cNvSpPr>
              <p:nvPr/>
            </p:nvSpPr>
            <p:spPr>
              <a:xfrm>
                <a:off x="3947375" y="1804249"/>
                <a:ext cx="3809056" cy="400110"/>
              </a:xfrm>
              <a:prstGeom prst="rect">
                <a:avLst/>
              </a:prstGeom>
              <a:blipFill>
                <a:blip r:embed="rId4"/>
                <a:stretch>
                  <a:fillRect b="-15625"/>
                </a:stretch>
              </a:blipFill>
            </p:spPr>
            <p:txBody>
              <a:bodyPr/>
              <a:lstStyle/>
              <a:p>
                <a:r>
                  <a:rPr lang="en-TR">
                    <a:noFill/>
                  </a:rPr>
                  <a:t> </a:t>
                </a:r>
              </a:p>
            </p:txBody>
          </p:sp>
        </mc:Fallback>
      </mc:AlternateContent>
      <p:cxnSp>
        <p:nvCxnSpPr>
          <p:cNvPr id="96" name="Straight Connector 95">
            <a:extLst>
              <a:ext uri="{FF2B5EF4-FFF2-40B4-BE49-F238E27FC236}">
                <a16:creationId xmlns:a16="http://schemas.microsoft.com/office/drawing/2014/main" id="{FC762BA6-52F6-2E4B-B3C9-FF5A6AF9D2E6}"/>
              </a:ext>
            </a:extLst>
          </p:cNvPr>
          <p:cNvCxnSpPr>
            <a:cxnSpLocks/>
          </p:cNvCxnSpPr>
          <p:nvPr/>
        </p:nvCxnSpPr>
        <p:spPr>
          <a:xfrm>
            <a:off x="4190690" y="2211630"/>
            <a:ext cx="671992" cy="0"/>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E002C2B7-5A16-E041-901E-60132DA60B1B}"/>
                  </a:ext>
                </a:extLst>
              </p:cNvPr>
              <p:cNvSpPr txBox="1"/>
              <p:nvPr/>
            </p:nvSpPr>
            <p:spPr>
              <a:xfrm>
                <a:off x="3730944" y="2242047"/>
                <a:ext cx="1366849" cy="369332"/>
              </a:xfrm>
              <a:prstGeom prst="rect">
                <a:avLst/>
              </a:prstGeom>
              <a:noFill/>
            </p:spPr>
            <p:txBody>
              <a:bodyPr wrap="none" rtlCol="0">
                <a:spAutoFit/>
              </a:bodyPr>
              <a:lstStyle/>
              <a:p>
                <a:r>
                  <a:rPr lang="ru-RU" sz="900" dirty="0">
                    <a:solidFill>
                      <a:schemeClr val="accent1">
                        <a:lumMod val="50000"/>
                      </a:schemeClr>
                    </a:solidFill>
                  </a:rPr>
                  <a:t>Ценность состояния</a:t>
                </a:r>
                <a:r>
                  <a:rPr lang="en-US" sz="900" dirty="0">
                    <a:solidFill>
                      <a:schemeClr val="accent1">
                        <a:lumMod val="50000"/>
                      </a:schemeClr>
                    </a:solidFill>
                  </a:rPr>
                  <a:t> </a:t>
                </a:r>
                <a14:m>
                  <m:oMath xmlns:m="http://schemas.openxmlformats.org/officeDocument/2006/math">
                    <m:r>
                      <a:rPr lang="en-US" sz="900" b="0" i="1" smtClean="0">
                        <a:solidFill>
                          <a:schemeClr val="accent1">
                            <a:lumMod val="50000"/>
                          </a:schemeClr>
                        </a:solidFill>
                        <a:latin typeface="Cambria Math" panose="02040503050406030204" pitchFamily="18" charset="0"/>
                      </a:rPr>
                      <m:t>𝑠</m:t>
                    </m:r>
                  </m:oMath>
                </a14:m>
                <a:br>
                  <a:rPr lang="ru-RU" sz="900" dirty="0">
                    <a:solidFill>
                      <a:schemeClr val="accent1">
                        <a:lumMod val="50000"/>
                      </a:schemeClr>
                    </a:solidFill>
                  </a:rPr>
                </a:br>
                <a:r>
                  <a:rPr lang="ru-RU" sz="900" dirty="0">
                    <a:solidFill>
                      <a:schemeClr val="accent1">
                        <a:lumMod val="50000"/>
                      </a:schemeClr>
                    </a:solidFill>
                  </a:rPr>
                  <a:t>при действии </a:t>
                </a:r>
                <a14:m>
                  <m:oMath xmlns:m="http://schemas.openxmlformats.org/officeDocument/2006/math">
                    <m:r>
                      <a:rPr lang="en-US" sz="900" b="0" i="1" smtClean="0">
                        <a:solidFill>
                          <a:schemeClr val="accent1">
                            <a:lumMod val="50000"/>
                          </a:schemeClr>
                        </a:solidFill>
                        <a:latin typeface="Cambria Math" panose="02040503050406030204" pitchFamily="18" charset="0"/>
                      </a:rPr>
                      <m:t>𝑎</m:t>
                    </m:r>
                  </m:oMath>
                </a14:m>
                <a:r>
                  <a:rPr lang="ru-RU" sz="900" dirty="0">
                    <a:solidFill>
                      <a:schemeClr val="accent1">
                        <a:lumMod val="50000"/>
                      </a:schemeClr>
                    </a:solidFill>
                  </a:rPr>
                  <a:t> </a:t>
                </a:r>
                <a:endParaRPr lang="en-TR" sz="900" dirty="0">
                  <a:solidFill>
                    <a:schemeClr val="accent1">
                      <a:lumMod val="50000"/>
                    </a:schemeClr>
                  </a:solidFill>
                </a:endParaRPr>
              </a:p>
            </p:txBody>
          </p:sp>
        </mc:Choice>
        <mc:Fallback xmlns="">
          <p:sp>
            <p:nvSpPr>
              <p:cNvPr id="97" name="TextBox 96">
                <a:extLst>
                  <a:ext uri="{FF2B5EF4-FFF2-40B4-BE49-F238E27FC236}">
                    <a16:creationId xmlns:a16="http://schemas.microsoft.com/office/drawing/2014/main" id="{E002C2B7-5A16-E041-901E-60132DA60B1B}"/>
                  </a:ext>
                </a:extLst>
              </p:cNvPr>
              <p:cNvSpPr txBox="1">
                <a:spLocks noRot="1" noChangeAspect="1" noMove="1" noResize="1" noEditPoints="1" noAdjustHandles="1" noChangeArrowheads="1" noChangeShapeType="1" noTextEdit="1"/>
              </p:cNvSpPr>
              <p:nvPr/>
            </p:nvSpPr>
            <p:spPr>
              <a:xfrm>
                <a:off x="3730944" y="2242047"/>
                <a:ext cx="1366849" cy="369332"/>
              </a:xfrm>
              <a:prstGeom prst="rect">
                <a:avLst/>
              </a:prstGeom>
              <a:blipFill>
                <a:blip r:embed="rId5"/>
                <a:stretch>
                  <a:fillRect b="-6667"/>
                </a:stretch>
              </a:blipFill>
            </p:spPr>
            <p:txBody>
              <a:bodyPr/>
              <a:lstStyle/>
              <a:p>
                <a:r>
                  <a:rPr lang="en-TR">
                    <a:noFill/>
                  </a:rPr>
                  <a:t> </a:t>
                </a:r>
              </a:p>
            </p:txBody>
          </p:sp>
        </mc:Fallback>
      </mc:AlternateContent>
      <p:cxnSp>
        <p:nvCxnSpPr>
          <p:cNvPr id="98" name="Straight Connector 97">
            <a:extLst>
              <a:ext uri="{FF2B5EF4-FFF2-40B4-BE49-F238E27FC236}">
                <a16:creationId xmlns:a16="http://schemas.microsoft.com/office/drawing/2014/main" id="{A433BD58-E104-914D-891F-ED237A6FB990}"/>
              </a:ext>
            </a:extLst>
          </p:cNvPr>
          <p:cNvCxnSpPr>
            <a:cxnSpLocks/>
          </p:cNvCxnSpPr>
          <p:nvPr/>
        </p:nvCxnSpPr>
        <p:spPr>
          <a:xfrm flipV="1">
            <a:off x="5243615" y="2204359"/>
            <a:ext cx="704878" cy="727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8931A52-EF28-CC42-AD2B-424CE35BBAB9}"/>
              </a:ext>
            </a:extLst>
          </p:cNvPr>
          <p:cNvSpPr txBox="1"/>
          <p:nvPr/>
        </p:nvSpPr>
        <p:spPr>
          <a:xfrm>
            <a:off x="4703373" y="2444196"/>
            <a:ext cx="1781257" cy="230832"/>
          </a:xfrm>
          <a:prstGeom prst="rect">
            <a:avLst/>
          </a:prstGeom>
          <a:noFill/>
        </p:spPr>
        <p:txBody>
          <a:bodyPr wrap="none" rtlCol="0">
            <a:spAutoFit/>
          </a:bodyPr>
          <a:lstStyle/>
          <a:p>
            <a:r>
              <a:rPr lang="ru-RU" sz="900" dirty="0">
                <a:solidFill>
                  <a:srgbClr val="00B050"/>
                </a:solidFill>
              </a:rPr>
              <a:t>Ожидаемая будущая награда</a:t>
            </a:r>
            <a:endParaRPr lang="en-TR" sz="900" dirty="0">
              <a:solidFill>
                <a:srgbClr val="00B050"/>
              </a:solidFill>
            </a:endParaRPr>
          </a:p>
        </p:txBody>
      </p:sp>
      <p:cxnSp>
        <p:nvCxnSpPr>
          <p:cNvPr id="100" name="Straight Connector 99">
            <a:extLst>
              <a:ext uri="{FF2B5EF4-FFF2-40B4-BE49-F238E27FC236}">
                <a16:creationId xmlns:a16="http://schemas.microsoft.com/office/drawing/2014/main" id="{4EF6B89A-244E-F24F-BF0A-9CC11B3D1682}"/>
              </a:ext>
            </a:extLst>
          </p:cNvPr>
          <p:cNvCxnSpPr>
            <a:cxnSpLocks/>
          </p:cNvCxnSpPr>
          <p:nvPr/>
        </p:nvCxnSpPr>
        <p:spPr>
          <a:xfrm flipV="1">
            <a:off x="5423697" y="2210798"/>
            <a:ext cx="15343" cy="26100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E0CE2A8-84EA-7346-9BBA-07C298467E58}"/>
              </a:ext>
            </a:extLst>
          </p:cNvPr>
          <p:cNvCxnSpPr>
            <a:cxnSpLocks/>
          </p:cNvCxnSpPr>
          <p:nvPr/>
        </p:nvCxnSpPr>
        <p:spPr>
          <a:xfrm flipV="1">
            <a:off x="6004681" y="2204359"/>
            <a:ext cx="1617472" cy="5356"/>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BDF9B183-4FCB-CC4E-BD6D-4EC1861E1EEC}"/>
                  </a:ext>
                </a:extLst>
              </p:cNvPr>
              <p:cNvSpPr txBox="1"/>
              <p:nvPr/>
            </p:nvSpPr>
            <p:spPr>
              <a:xfrm>
                <a:off x="6644160" y="2243847"/>
                <a:ext cx="1977208" cy="369332"/>
              </a:xfrm>
              <a:prstGeom prst="rect">
                <a:avLst/>
              </a:prstGeom>
              <a:noFill/>
            </p:spPr>
            <p:txBody>
              <a:bodyPr wrap="none" rtlCol="0">
                <a:spAutoFit/>
              </a:bodyPr>
              <a:lstStyle/>
              <a:p>
                <a:r>
                  <a:rPr lang="ru-RU" sz="900" dirty="0">
                    <a:solidFill>
                      <a:schemeClr val="accent4">
                        <a:lumMod val="75000"/>
                      </a:schemeClr>
                    </a:solidFill>
                  </a:rPr>
                  <a:t>При условии начала из</a:t>
                </a:r>
              </a:p>
              <a:p>
                <a:r>
                  <a:rPr lang="ru-RU" sz="900" dirty="0">
                    <a:solidFill>
                      <a:schemeClr val="accent4">
                        <a:lumMod val="75000"/>
                      </a:schemeClr>
                    </a:solidFill>
                  </a:rPr>
                  <a:t>состояния </a:t>
                </a:r>
                <a14:m>
                  <m:oMath xmlns:m="http://schemas.openxmlformats.org/officeDocument/2006/math">
                    <m:r>
                      <a:rPr lang="en-US" sz="900" b="0" i="1" smtClean="0">
                        <a:solidFill>
                          <a:schemeClr val="accent4">
                            <a:lumMod val="75000"/>
                          </a:schemeClr>
                        </a:solidFill>
                        <a:latin typeface="Cambria Math" panose="02040503050406030204" pitchFamily="18" charset="0"/>
                      </a:rPr>
                      <m:t>𝑠</m:t>
                    </m:r>
                  </m:oMath>
                </a14:m>
                <a:r>
                  <a:rPr lang="en-TR" sz="900" dirty="0">
                    <a:solidFill>
                      <a:schemeClr val="accent4">
                        <a:lumMod val="75000"/>
                      </a:schemeClr>
                    </a:solidFill>
                  </a:rPr>
                  <a:t> </a:t>
                </a:r>
                <a:r>
                  <a:rPr lang="ru-RU" sz="900" dirty="0">
                    <a:solidFill>
                      <a:schemeClr val="accent4">
                        <a:lumMod val="75000"/>
                      </a:schemeClr>
                    </a:solidFill>
                  </a:rPr>
                  <a:t>и выбора действия </a:t>
                </a:r>
                <a14:m>
                  <m:oMath xmlns:m="http://schemas.openxmlformats.org/officeDocument/2006/math">
                    <m:r>
                      <a:rPr lang="en-US" sz="900" b="0" i="1" smtClean="0">
                        <a:solidFill>
                          <a:schemeClr val="accent4">
                            <a:lumMod val="75000"/>
                          </a:schemeClr>
                        </a:solidFill>
                        <a:latin typeface="Cambria Math" panose="02040503050406030204" pitchFamily="18" charset="0"/>
                      </a:rPr>
                      <m:t>𝑎</m:t>
                    </m:r>
                  </m:oMath>
                </a14:m>
                <a:endParaRPr lang="en-TR" sz="900" dirty="0">
                  <a:solidFill>
                    <a:schemeClr val="accent4">
                      <a:lumMod val="75000"/>
                    </a:schemeClr>
                  </a:solidFill>
                </a:endParaRPr>
              </a:p>
            </p:txBody>
          </p:sp>
        </mc:Choice>
        <mc:Fallback xmlns="">
          <p:sp>
            <p:nvSpPr>
              <p:cNvPr id="102" name="TextBox 101">
                <a:extLst>
                  <a:ext uri="{FF2B5EF4-FFF2-40B4-BE49-F238E27FC236}">
                    <a16:creationId xmlns:a16="http://schemas.microsoft.com/office/drawing/2014/main" id="{BDF9B183-4FCB-CC4E-BD6D-4EC1861E1EEC}"/>
                  </a:ext>
                </a:extLst>
              </p:cNvPr>
              <p:cNvSpPr txBox="1">
                <a:spLocks noRot="1" noChangeAspect="1" noMove="1" noResize="1" noEditPoints="1" noAdjustHandles="1" noChangeArrowheads="1" noChangeShapeType="1" noTextEdit="1"/>
              </p:cNvSpPr>
              <p:nvPr/>
            </p:nvSpPr>
            <p:spPr>
              <a:xfrm>
                <a:off x="6644160" y="2243847"/>
                <a:ext cx="1977208" cy="369332"/>
              </a:xfrm>
              <a:prstGeom prst="rect">
                <a:avLst/>
              </a:prstGeom>
              <a:blipFill>
                <a:blip r:embed="rId6"/>
                <a:stretch>
                  <a:fillRect b="-6667"/>
                </a:stretch>
              </a:blipFill>
            </p:spPr>
            <p:txBody>
              <a:bodyPr/>
              <a:lstStyle/>
              <a:p>
                <a:r>
                  <a:rPr lang="en-TR">
                    <a:noFill/>
                  </a:rPr>
                  <a:t> </a:t>
                </a:r>
              </a:p>
            </p:txBody>
          </p:sp>
        </mc:Fallback>
      </mc:AlternateContent>
      <p:sp>
        <p:nvSpPr>
          <p:cNvPr id="103" name="Rectangle 102">
            <a:extLst>
              <a:ext uri="{FF2B5EF4-FFF2-40B4-BE49-F238E27FC236}">
                <a16:creationId xmlns:a16="http://schemas.microsoft.com/office/drawing/2014/main" id="{14D3B35D-6E45-5C45-B9E2-9F4F17B1BF3D}"/>
              </a:ext>
            </a:extLst>
          </p:cNvPr>
          <p:cNvSpPr/>
          <p:nvPr/>
        </p:nvSpPr>
        <p:spPr>
          <a:xfrm>
            <a:off x="5435898" y="2017403"/>
            <a:ext cx="158104" cy="153889"/>
          </a:xfrm>
          <a:prstGeom prst="rect">
            <a:avLst/>
          </a:prstGeom>
          <a:noFill/>
          <a:ln w="12700">
            <a:solidFill>
              <a:srgbClr val="C0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C808900-0413-E74A-86BF-A28357305A8A}"/>
                  </a:ext>
                </a:extLst>
              </p:cNvPr>
              <p:cNvSpPr txBox="1"/>
              <p:nvPr/>
            </p:nvSpPr>
            <p:spPr>
              <a:xfrm>
                <a:off x="5118833" y="1305741"/>
                <a:ext cx="2226892" cy="369332"/>
              </a:xfrm>
              <a:prstGeom prst="rect">
                <a:avLst/>
              </a:prstGeom>
              <a:noFill/>
            </p:spPr>
            <p:txBody>
              <a:bodyPr wrap="none" rtlCol="0">
                <a:spAutoFit/>
              </a:bodyPr>
              <a:lstStyle/>
              <a:p>
                <a:r>
                  <a:rPr lang="ru-RU" sz="900" dirty="0">
                    <a:solidFill>
                      <a:srgbClr val="C00000"/>
                    </a:solidFill>
                  </a:rPr>
                  <a:t>В условиях, что действие выбирается</a:t>
                </a:r>
                <a:br>
                  <a:rPr lang="ru-RU" sz="900" dirty="0">
                    <a:solidFill>
                      <a:srgbClr val="C00000"/>
                    </a:solidFill>
                  </a:rPr>
                </a:br>
                <a:r>
                  <a:rPr lang="ru-RU" sz="900" dirty="0">
                    <a:solidFill>
                      <a:srgbClr val="C00000"/>
                    </a:solidFill>
                  </a:rPr>
                  <a:t>исходя из политики </a:t>
                </a:r>
                <a14:m>
                  <m:oMath xmlns:m="http://schemas.openxmlformats.org/officeDocument/2006/math">
                    <m:r>
                      <a:rPr lang="en-US" sz="900" b="0" i="1" smtClean="0">
                        <a:solidFill>
                          <a:srgbClr val="C00000"/>
                        </a:solidFill>
                        <a:latin typeface="Cambria Math" panose="02040503050406030204" pitchFamily="18" charset="0"/>
                      </a:rPr>
                      <m:t>𝜋</m:t>
                    </m:r>
                  </m:oMath>
                </a14:m>
                <a:endParaRPr lang="ru-RU" sz="900" dirty="0">
                  <a:solidFill>
                    <a:srgbClr val="C00000"/>
                  </a:solidFill>
                </a:endParaRPr>
              </a:p>
            </p:txBody>
          </p:sp>
        </mc:Choice>
        <mc:Fallback xmlns="">
          <p:sp>
            <p:nvSpPr>
              <p:cNvPr id="104" name="TextBox 103">
                <a:extLst>
                  <a:ext uri="{FF2B5EF4-FFF2-40B4-BE49-F238E27FC236}">
                    <a16:creationId xmlns:a16="http://schemas.microsoft.com/office/drawing/2014/main" id="{4C808900-0413-E74A-86BF-A28357305A8A}"/>
                  </a:ext>
                </a:extLst>
              </p:cNvPr>
              <p:cNvSpPr txBox="1">
                <a:spLocks noRot="1" noChangeAspect="1" noMove="1" noResize="1" noEditPoints="1" noAdjustHandles="1" noChangeArrowheads="1" noChangeShapeType="1" noTextEdit="1"/>
              </p:cNvSpPr>
              <p:nvPr/>
            </p:nvSpPr>
            <p:spPr>
              <a:xfrm>
                <a:off x="5118833" y="1305741"/>
                <a:ext cx="2226892" cy="369332"/>
              </a:xfrm>
              <a:prstGeom prst="rect">
                <a:avLst/>
              </a:prstGeom>
              <a:blipFill>
                <a:blip r:embed="rId7"/>
                <a:stretch>
                  <a:fillRect b="-6667"/>
                </a:stretch>
              </a:blipFill>
            </p:spPr>
            <p:txBody>
              <a:bodyPr/>
              <a:lstStyle/>
              <a:p>
                <a:r>
                  <a:rPr lang="en-TR">
                    <a:noFill/>
                  </a:rPr>
                  <a:t> </a:t>
                </a:r>
              </a:p>
            </p:txBody>
          </p:sp>
        </mc:Fallback>
      </mc:AlternateContent>
      <p:cxnSp>
        <p:nvCxnSpPr>
          <p:cNvPr id="105" name="Straight Connector 104">
            <a:extLst>
              <a:ext uri="{FF2B5EF4-FFF2-40B4-BE49-F238E27FC236}">
                <a16:creationId xmlns:a16="http://schemas.microsoft.com/office/drawing/2014/main" id="{72EF188D-7626-6E46-94C5-587DF7F4479F}"/>
              </a:ext>
            </a:extLst>
          </p:cNvPr>
          <p:cNvCxnSpPr>
            <a:cxnSpLocks/>
          </p:cNvCxnSpPr>
          <p:nvPr/>
        </p:nvCxnSpPr>
        <p:spPr>
          <a:xfrm flipV="1">
            <a:off x="5525985" y="1697337"/>
            <a:ext cx="0" cy="312151"/>
          </a:xfrm>
          <a:prstGeom prst="line">
            <a:avLst/>
          </a:prstGeom>
          <a:ln w="12700">
            <a:solidFill>
              <a:srgbClr val="C00000">
                <a:alpha val="50000"/>
              </a:srgb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B99B195-B404-6944-92DE-B5CAA2CCB45D}"/>
                  </a:ext>
                </a:extLst>
              </p:cNvPr>
              <p:cNvSpPr txBox="1"/>
              <p:nvPr/>
            </p:nvSpPr>
            <p:spPr>
              <a:xfrm>
                <a:off x="4018814" y="3790002"/>
                <a:ext cx="2958034" cy="369332"/>
              </a:xfrm>
              <a:prstGeom prst="rect">
                <a:avLst/>
              </a:prstGeom>
              <a:noFill/>
            </p:spPr>
            <p:txBody>
              <a:bodyPr wrap="square">
                <a:spAutoFit/>
              </a:bodyPr>
              <a:lstStyle/>
              <a:p>
                <a14:m>
                  <m:oMath xmlns:m="http://schemas.openxmlformats.org/officeDocument/2006/math">
                    <m:sSub>
                      <m:sSubPr>
                        <m:ctrlPr>
                          <a:rPr lang="en-US" sz="1800" i="1" smtClean="0">
                            <a:latin typeface="Cambria Math" panose="02040503050406030204" pitchFamily="18" charset="0"/>
                          </a:rPr>
                        </m:ctrlPr>
                      </m:sSubPr>
                      <m:e>
                        <m:r>
                          <a:rPr lang="en-US" sz="1800" b="0" i="1">
                            <a:latin typeface="Cambria Math" panose="02040503050406030204" pitchFamily="18" charset="0"/>
                          </a:rPr>
                          <m:t>𝑣</m:t>
                        </m:r>
                      </m:e>
                      <m:sub>
                        <m:r>
                          <a:rPr lang="en-US" sz="1800" b="0" i="1" smtClean="0">
                            <a:latin typeface="Cambria Math" panose="02040503050406030204" pitchFamily="18" charset="0"/>
                          </a:rPr>
                          <m:t>𝜋</m:t>
                        </m:r>
                      </m:sub>
                    </m:sSub>
                    <m:d>
                      <m:dPr>
                        <m:ctrlPr>
                          <a:rPr lang="en-US" sz="1800" i="1" smtClean="0">
                            <a:latin typeface="Cambria Math" panose="02040503050406030204" pitchFamily="18" charset="0"/>
                          </a:rPr>
                        </m:ctrlPr>
                      </m:dPr>
                      <m:e>
                        <m:r>
                          <a:rPr lang="en-US" sz="1800" b="0" i="1" smtClean="0">
                            <a:latin typeface="Cambria Math" panose="02040503050406030204" pitchFamily="18" charset="0"/>
                          </a:rPr>
                          <m:t>𝑠</m:t>
                        </m:r>
                      </m:e>
                    </m:d>
                    <m:r>
                      <a:rPr lang="ru-RU" sz="1800" b="0" i="1" smtClean="0">
                        <a:latin typeface="Cambria Math" panose="02040503050406030204" pitchFamily="18" charset="0"/>
                      </a:rPr>
                      <m:t>=</m:t>
                    </m:r>
                    <m:nary>
                      <m:naryPr>
                        <m:chr m:val="∑"/>
                        <m:supHide m:val="on"/>
                        <m:ctrlPr>
                          <a:rPr lang="ru-RU" sz="1800" b="0" i="1" smtClean="0">
                            <a:latin typeface="Cambria Math" panose="02040503050406030204" pitchFamily="18" charset="0"/>
                          </a:rPr>
                        </m:ctrlPr>
                      </m:naryPr>
                      <m:sub>
                        <m:r>
                          <m:rPr>
                            <m:brk m:alnAt="7"/>
                          </m:rPr>
                          <a:rPr lang="en-US" sz="1800" b="0" i="1" smtClean="0">
                            <a:latin typeface="Cambria Math" panose="02040503050406030204" pitchFamily="18" charset="0"/>
                          </a:rPr>
                          <m:t>𝑎</m:t>
                        </m:r>
                      </m:sub>
                      <m:sup/>
                      <m:e>
                        <m:r>
                          <a:rPr lang="en-US" sz="1800" b="0" i="1" smtClean="0">
                            <a:latin typeface="Cambria Math" panose="02040503050406030204" pitchFamily="18" charset="0"/>
                          </a:rPr>
                          <m:t>𝜋</m:t>
                        </m:r>
                        <m:r>
                          <a:rPr lang="en-US" sz="1800" b="0" i="1" smtClean="0">
                            <a:latin typeface="Cambria Math" panose="02040503050406030204" pitchFamily="18" charset="0"/>
                          </a:rPr>
                          <m:t>(</m:t>
                        </m:r>
                        <m:r>
                          <a:rPr lang="en-US" sz="1800" b="0" i="1" smtClean="0">
                            <a:latin typeface="Cambria Math" panose="02040503050406030204" pitchFamily="18" charset="0"/>
                          </a:rPr>
                          <m:t>𝑎</m:t>
                        </m:r>
                        <m:r>
                          <a:rPr lang="en-US" sz="1800" b="0" i="1" smtClean="0">
                            <a:latin typeface="Cambria Math" panose="02040503050406030204" pitchFamily="18" charset="0"/>
                          </a:rPr>
                          <m:t>|</m:t>
                        </m:r>
                        <m:r>
                          <a:rPr lang="en-US" sz="1800" b="0" i="1" smtClean="0">
                            <a:latin typeface="Cambria Math" panose="02040503050406030204" pitchFamily="18" charset="0"/>
                          </a:rPr>
                          <m:t>𝑠</m:t>
                        </m:r>
                        <m:r>
                          <a:rPr lang="en-US" sz="1800" b="0" i="1" smtClean="0">
                            <a:latin typeface="Cambria Math" panose="02040503050406030204" pitchFamily="18" charset="0"/>
                          </a:rPr>
                          <m:t>)</m:t>
                        </m:r>
                      </m:e>
                    </m:nary>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𝑄</m:t>
                        </m:r>
                      </m:e>
                      <m:sub>
                        <m:r>
                          <a:rPr lang="en-US" sz="1800" i="1">
                            <a:latin typeface="Cambria Math" panose="02040503050406030204" pitchFamily="18" charset="0"/>
                          </a:rPr>
                          <m:t>𝜋</m:t>
                        </m:r>
                      </m:sub>
                    </m:sSub>
                    <m:d>
                      <m:dPr>
                        <m:ctrlPr>
                          <a:rPr lang="en-US" sz="1800" i="1">
                            <a:latin typeface="Cambria Math" panose="02040503050406030204" pitchFamily="18" charset="0"/>
                          </a:rPr>
                        </m:ctrlPr>
                      </m:dPr>
                      <m:e>
                        <m:r>
                          <a:rPr lang="en-US" sz="1800" i="1">
                            <a:latin typeface="Cambria Math" panose="02040503050406030204" pitchFamily="18" charset="0"/>
                          </a:rPr>
                          <m:t>𝑠</m:t>
                        </m:r>
                        <m:r>
                          <a:rPr lang="en-US" sz="1800" b="0" i="1" smtClean="0">
                            <a:latin typeface="Cambria Math" panose="02040503050406030204" pitchFamily="18" charset="0"/>
                          </a:rPr>
                          <m:t>, </m:t>
                        </m:r>
                        <m:r>
                          <a:rPr lang="en-US" sz="1800" b="0" i="1" smtClean="0">
                            <a:latin typeface="Cambria Math" panose="02040503050406030204" pitchFamily="18" charset="0"/>
                          </a:rPr>
                          <m:t>𝑎</m:t>
                        </m:r>
                      </m:e>
                    </m:d>
                  </m:oMath>
                </a14:m>
                <a:endParaRPr lang="en-US" sz="1800" dirty="0"/>
              </a:p>
            </p:txBody>
          </p:sp>
        </mc:Choice>
        <mc:Fallback xmlns="">
          <p:sp>
            <p:nvSpPr>
              <p:cNvPr id="38" name="TextBox 37">
                <a:extLst>
                  <a:ext uri="{FF2B5EF4-FFF2-40B4-BE49-F238E27FC236}">
                    <a16:creationId xmlns:a16="http://schemas.microsoft.com/office/drawing/2014/main" id="{AB99B195-B404-6944-92DE-B5CAA2CCB45D}"/>
                  </a:ext>
                </a:extLst>
              </p:cNvPr>
              <p:cNvSpPr txBox="1">
                <a:spLocks noRot="1" noChangeAspect="1" noMove="1" noResize="1" noEditPoints="1" noAdjustHandles="1" noChangeArrowheads="1" noChangeShapeType="1" noTextEdit="1"/>
              </p:cNvSpPr>
              <p:nvPr/>
            </p:nvSpPr>
            <p:spPr>
              <a:xfrm>
                <a:off x="4018814" y="3790002"/>
                <a:ext cx="2958034" cy="369332"/>
              </a:xfrm>
              <a:prstGeom prst="rect">
                <a:avLst/>
              </a:prstGeom>
              <a:blipFill>
                <a:blip r:embed="rId8"/>
                <a:stretch>
                  <a:fillRect t="-110000" b="-17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CD3FDC3-384E-D04F-ACA9-C0D40C1DF03F}"/>
                  </a:ext>
                </a:extLst>
              </p:cNvPr>
              <p:cNvSpPr txBox="1"/>
              <p:nvPr/>
            </p:nvSpPr>
            <p:spPr>
              <a:xfrm>
                <a:off x="3184431" y="3398449"/>
                <a:ext cx="4572000" cy="357277"/>
              </a:xfrm>
              <a:prstGeom prst="rect">
                <a:avLst/>
              </a:prstGeom>
              <a:noFill/>
            </p:spPr>
            <p:txBody>
              <a:bodyPr wrap="square">
                <a:spAutoFit/>
              </a:bodyPr>
              <a:lstStyle/>
              <a:p>
                <a:pPr marL="0" indent="0">
                  <a:lnSpc>
                    <a:spcPct val="115000"/>
                  </a:lnSpc>
                  <a:buNone/>
                </a:pPr>
                <a:r>
                  <a:rPr lang="ru-RU" sz="1600" b="1" dirty="0">
                    <a:solidFill>
                      <a:srgbClr val="000000"/>
                    </a:solidFill>
                    <a:latin typeface="Helvetica Neue" panose="02000503000000020004" pitchFamily="2" charset="0"/>
                  </a:rPr>
                  <a:t>Связь между 𝑣-функцией и </a:t>
                </a:r>
                <a14:m>
                  <m:oMath xmlns:m="http://schemas.openxmlformats.org/officeDocument/2006/math">
                    <m:r>
                      <a:rPr lang="en-US" sz="1600" b="1" i="1" dirty="0" smtClean="0">
                        <a:solidFill>
                          <a:srgbClr val="000000"/>
                        </a:solidFill>
                        <a:latin typeface="Cambria Math" panose="02040503050406030204" pitchFamily="18" charset="0"/>
                      </a:rPr>
                      <m:t>𝑸</m:t>
                    </m:r>
                  </m:oMath>
                </a14:m>
                <a:r>
                  <a:rPr lang="ru-RU" sz="1600" b="1" dirty="0">
                    <a:solidFill>
                      <a:srgbClr val="000000"/>
                    </a:solidFill>
                    <a:latin typeface="Helvetica Neue" panose="02000503000000020004" pitchFamily="2" charset="0"/>
                  </a:rPr>
                  <a:t>-функцией</a:t>
                </a:r>
              </a:p>
            </p:txBody>
          </p:sp>
        </mc:Choice>
        <mc:Fallback xmlns="">
          <p:sp>
            <p:nvSpPr>
              <p:cNvPr id="41" name="TextBox 40">
                <a:extLst>
                  <a:ext uri="{FF2B5EF4-FFF2-40B4-BE49-F238E27FC236}">
                    <a16:creationId xmlns:a16="http://schemas.microsoft.com/office/drawing/2014/main" id="{FCD3FDC3-384E-D04F-ACA9-C0D40C1DF03F}"/>
                  </a:ext>
                </a:extLst>
              </p:cNvPr>
              <p:cNvSpPr txBox="1">
                <a:spLocks noRot="1" noChangeAspect="1" noMove="1" noResize="1" noEditPoints="1" noAdjustHandles="1" noChangeArrowheads="1" noChangeShapeType="1" noTextEdit="1"/>
              </p:cNvSpPr>
              <p:nvPr/>
            </p:nvSpPr>
            <p:spPr>
              <a:xfrm>
                <a:off x="3184431" y="3398449"/>
                <a:ext cx="4572000" cy="357277"/>
              </a:xfrm>
              <a:prstGeom prst="rect">
                <a:avLst/>
              </a:prstGeom>
              <a:blipFill>
                <a:blip r:embed="rId9"/>
                <a:stretch>
                  <a:fillRect l="-554" b="-20690"/>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6EA4C2FD-68F0-EF4A-984B-25DCA7F94683}"/>
              </a:ext>
            </a:extLst>
          </p:cNvPr>
          <p:cNvCxnSpPr/>
          <p:nvPr/>
        </p:nvCxnSpPr>
        <p:spPr>
          <a:xfrm>
            <a:off x="4124005" y="4179939"/>
            <a:ext cx="44799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D1CA486-7583-D74D-A5DC-84AF1BAF6478}"/>
                  </a:ext>
                </a:extLst>
              </p:cNvPr>
              <p:cNvSpPr txBox="1"/>
              <p:nvPr/>
            </p:nvSpPr>
            <p:spPr>
              <a:xfrm>
                <a:off x="3814988" y="4233800"/>
                <a:ext cx="880182" cy="507831"/>
              </a:xfrm>
              <a:prstGeom prst="rect">
                <a:avLst/>
              </a:prstGeom>
              <a:noFill/>
            </p:spPr>
            <p:txBody>
              <a:bodyPr wrap="square" rtlCol="0">
                <a:spAutoFit/>
              </a:bodyPr>
              <a:lstStyle/>
              <a:p>
                <a14:m>
                  <m:oMath xmlns:m="http://schemas.openxmlformats.org/officeDocument/2006/math">
                    <m:r>
                      <a:rPr lang="en-US" sz="900" b="0" i="1" smtClean="0">
                        <a:solidFill>
                          <a:schemeClr val="accent1">
                            <a:lumMod val="50000"/>
                          </a:schemeClr>
                        </a:solidFill>
                        <a:latin typeface="Cambria Math" panose="02040503050406030204" pitchFamily="18" charset="0"/>
                      </a:rPr>
                      <m:t>𝑣</m:t>
                    </m:r>
                  </m:oMath>
                </a14:m>
                <a:r>
                  <a:rPr lang="en-US" sz="900" dirty="0">
                    <a:solidFill>
                      <a:schemeClr val="accent1">
                        <a:lumMod val="50000"/>
                      </a:schemeClr>
                    </a:solidFill>
                  </a:rPr>
                  <a:t>-</a:t>
                </a:r>
                <a:r>
                  <a:rPr lang="ru-RU" sz="900" dirty="0">
                    <a:solidFill>
                      <a:schemeClr val="accent1">
                        <a:lumMod val="50000"/>
                      </a:schemeClr>
                    </a:solidFill>
                  </a:rPr>
                  <a:t>функция – ценность состояния</a:t>
                </a:r>
                <a:r>
                  <a:rPr lang="en-US" sz="900" dirty="0">
                    <a:solidFill>
                      <a:schemeClr val="accent1">
                        <a:lumMod val="50000"/>
                      </a:schemeClr>
                    </a:solidFill>
                  </a:rPr>
                  <a:t> </a:t>
                </a:r>
                <a14:m>
                  <m:oMath xmlns:m="http://schemas.openxmlformats.org/officeDocument/2006/math">
                    <m:r>
                      <a:rPr lang="en-US" sz="900" b="0" i="1" smtClean="0">
                        <a:solidFill>
                          <a:schemeClr val="accent1">
                            <a:lumMod val="50000"/>
                          </a:schemeClr>
                        </a:solidFill>
                        <a:latin typeface="Cambria Math" panose="02040503050406030204" pitchFamily="18" charset="0"/>
                      </a:rPr>
                      <m:t>𝑠</m:t>
                    </m:r>
                  </m:oMath>
                </a14:m>
                <a:r>
                  <a:rPr lang="ru-RU" sz="900" dirty="0">
                    <a:solidFill>
                      <a:schemeClr val="accent1">
                        <a:lumMod val="50000"/>
                      </a:schemeClr>
                    </a:solidFill>
                  </a:rPr>
                  <a:t> </a:t>
                </a:r>
                <a:endParaRPr lang="en-TR" sz="900" dirty="0">
                  <a:solidFill>
                    <a:schemeClr val="accent1">
                      <a:lumMod val="50000"/>
                    </a:schemeClr>
                  </a:solidFill>
                </a:endParaRPr>
              </a:p>
            </p:txBody>
          </p:sp>
        </mc:Choice>
        <mc:Fallback xmlns="">
          <p:sp>
            <p:nvSpPr>
              <p:cNvPr id="44" name="TextBox 43">
                <a:extLst>
                  <a:ext uri="{FF2B5EF4-FFF2-40B4-BE49-F238E27FC236}">
                    <a16:creationId xmlns:a16="http://schemas.microsoft.com/office/drawing/2014/main" id="{2D1CA486-7583-D74D-A5DC-84AF1BAF6478}"/>
                  </a:ext>
                </a:extLst>
              </p:cNvPr>
              <p:cNvSpPr txBox="1">
                <a:spLocks noRot="1" noChangeAspect="1" noMove="1" noResize="1" noEditPoints="1" noAdjustHandles="1" noChangeArrowheads="1" noChangeShapeType="1" noTextEdit="1"/>
              </p:cNvSpPr>
              <p:nvPr/>
            </p:nvSpPr>
            <p:spPr>
              <a:xfrm>
                <a:off x="3814988" y="4233800"/>
                <a:ext cx="880182" cy="507831"/>
              </a:xfrm>
              <a:prstGeom prst="rect">
                <a:avLst/>
              </a:prstGeom>
              <a:blipFill>
                <a:blip r:embed="rId10"/>
                <a:stretch>
                  <a:fillRect b="-2439"/>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5A99B40F-1B99-9B43-A535-A0FF6722FB6A}"/>
              </a:ext>
            </a:extLst>
          </p:cNvPr>
          <p:cNvCxnSpPr>
            <a:cxnSpLocks/>
          </p:cNvCxnSpPr>
          <p:nvPr/>
        </p:nvCxnSpPr>
        <p:spPr>
          <a:xfrm>
            <a:off x="4795620" y="4179939"/>
            <a:ext cx="1056283"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6AE8584-7A43-9A44-B3DB-0BF35B3B8CDC}"/>
                  </a:ext>
                </a:extLst>
              </p:cNvPr>
              <p:cNvSpPr txBox="1"/>
              <p:nvPr/>
            </p:nvSpPr>
            <p:spPr>
              <a:xfrm>
                <a:off x="4760850" y="4233800"/>
                <a:ext cx="1056283" cy="646331"/>
              </a:xfrm>
              <a:prstGeom prst="rect">
                <a:avLst/>
              </a:prstGeom>
              <a:noFill/>
            </p:spPr>
            <p:txBody>
              <a:bodyPr wrap="square" rtlCol="0">
                <a:spAutoFit/>
              </a:bodyPr>
              <a:lstStyle/>
              <a:p>
                <a:r>
                  <a:rPr lang="ru-RU" sz="900" dirty="0">
                    <a:solidFill>
                      <a:srgbClr val="00B050"/>
                    </a:solidFill>
                  </a:rPr>
                  <a:t>Сумма по всем возможным действиям из состояния </a:t>
                </a:r>
                <a14:m>
                  <m:oMath xmlns:m="http://schemas.openxmlformats.org/officeDocument/2006/math">
                    <m:r>
                      <a:rPr lang="en-US" sz="900" b="0" i="1" smtClean="0">
                        <a:solidFill>
                          <a:srgbClr val="00B050"/>
                        </a:solidFill>
                        <a:latin typeface="Cambria Math" panose="02040503050406030204" pitchFamily="18" charset="0"/>
                      </a:rPr>
                      <m:t>𝑠</m:t>
                    </m:r>
                  </m:oMath>
                </a14:m>
                <a:endParaRPr lang="en-TR" sz="900" dirty="0">
                  <a:solidFill>
                    <a:srgbClr val="00B050"/>
                  </a:solidFill>
                </a:endParaRPr>
              </a:p>
            </p:txBody>
          </p:sp>
        </mc:Choice>
        <mc:Fallback xmlns="">
          <p:sp>
            <p:nvSpPr>
              <p:cNvPr id="47" name="TextBox 46">
                <a:extLst>
                  <a:ext uri="{FF2B5EF4-FFF2-40B4-BE49-F238E27FC236}">
                    <a16:creationId xmlns:a16="http://schemas.microsoft.com/office/drawing/2014/main" id="{C6AE8584-7A43-9A44-B3DB-0BF35B3B8CDC}"/>
                  </a:ext>
                </a:extLst>
              </p:cNvPr>
              <p:cNvSpPr txBox="1">
                <a:spLocks noRot="1" noChangeAspect="1" noMove="1" noResize="1" noEditPoints="1" noAdjustHandles="1" noChangeArrowheads="1" noChangeShapeType="1" noTextEdit="1"/>
              </p:cNvSpPr>
              <p:nvPr/>
            </p:nvSpPr>
            <p:spPr>
              <a:xfrm>
                <a:off x="4760850" y="4233800"/>
                <a:ext cx="1056283" cy="646331"/>
              </a:xfrm>
              <a:prstGeom prst="rect">
                <a:avLst/>
              </a:prstGeom>
              <a:blipFill>
                <a:blip r:embed="rId11"/>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2867F03-9AA0-2043-AF6F-A3B78603A6D1}"/>
                  </a:ext>
                </a:extLst>
              </p:cNvPr>
              <p:cNvSpPr txBox="1"/>
              <p:nvPr/>
            </p:nvSpPr>
            <p:spPr>
              <a:xfrm>
                <a:off x="5948493" y="4233800"/>
                <a:ext cx="1367475" cy="507831"/>
              </a:xfrm>
              <a:prstGeom prst="rect">
                <a:avLst/>
              </a:prstGeom>
              <a:noFill/>
            </p:spPr>
            <p:txBody>
              <a:bodyPr wrap="square" rtlCol="0">
                <a:spAutoFit/>
              </a:bodyPr>
              <a:lstStyle/>
              <a:p>
                <a14:m>
                  <m:oMath xmlns:m="http://schemas.openxmlformats.org/officeDocument/2006/math">
                    <m:r>
                      <a:rPr lang="en-US" sz="900" b="0" i="1" smtClean="0">
                        <a:solidFill>
                          <a:schemeClr val="accent4">
                            <a:lumMod val="75000"/>
                          </a:schemeClr>
                        </a:solidFill>
                        <a:latin typeface="Cambria Math" panose="02040503050406030204" pitchFamily="18" charset="0"/>
                      </a:rPr>
                      <m:t>𝑄</m:t>
                    </m:r>
                  </m:oMath>
                </a14:m>
                <a:r>
                  <a:rPr lang="ru-RU" sz="900" dirty="0">
                    <a:solidFill>
                      <a:schemeClr val="accent4">
                        <a:lumMod val="75000"/>
                      </a:schemeClr>
                    </a:solidFill>
                  </a:rPr>
                  <a:t>-функция - ценность состояния</a:t>
                </a:r>
                <a:r>
                  <a:rPr lang="en-US" sz="900" dirty="0">
                    <a:solidFill>
                      <a:schemeClr val="accent4">
                        <a:lumMod val="75000"/>
                      </a:schemeClr>
                    </a:solidFill>
                  </a:rPr>
                  <a:t> </a:t>
                </a:r>
                <a14:m>
                  <m:oMath xmlns:m="http://schemas.openxmlformats.org/officeDocument/2006/math">
                    <m:r>
                      <a:rPr lang="en-US" sz="900" b="0" i="1" smtClean="0">
                        <a:solidFill>
                          <a:schemeClr val="accent4">
                            <a:lumMod val="75000"/>
                          </a:schemeClr>
                        </a:solidFill>
                        <a:latin typeface="Cambria Math" panose="02040503050406030204" pitchFamily="18" charset="0"/>
                      </a:rPr>
                      <m:t>𝑠</m:t>
                    </m:r>
                  </m:oMath>
                </a14:m>
                <a:br>
                  <a:rPr lang="ru-RU" sz="900" dirty="0">
                    <a:solidFill>
                      <a:schemeClr val="accent4">
                        <a:lumMod val="75000"/>
                      </a:schemeClr>
                    </a:solidFill>
                  </a:rPr>
                </a:br>
                <a:r>
                  <a:rPr lang="ru-RU" sz="900" dirty="0">
                    <a:solidFill>
                      <a:schemeClr val="accent4">
                        <a:lumMod val="75000"/>
                      </a:schemeClr>
                    </a:solidFill>
                  </a:rPr>
                  <a:t>при действии </a:t>
                </a:r>
                <a14:m>
                  <m:oMath xmlns:m="http://schemas.openxmlformats.org/officeDocument/2006/math">
                    <m:r>
                      <a:rPr lang="en-US" sz="900" b="0" i="1" smtClean="0">
                        <a:solidFill>
                          <a:schemeClr val="accent4">
                            <a:lumMod val="75000"/>
                          </a:schemeClr>
                        </a:solidFill>
                        <a:latin typeface="Cambria Math" panose="02040503050406030204" pitchFamily="18" charset="0"/>
                      </a:rPr>
                      <m:t>𝑎</m:t>
                    </m:r>
                  </m:oMath>
                </a14:m>
                <a:r>
                  <a:rPr lang="ru-RU" sz="900" dirty="0">
                    <a:solidFill>
                      <a:schemeClr val="accent4">
                        <a:lumMod val="75000"/>
                      </a:schemeClr>
                    </a:solidFill>
                  </a:rPr>
                  <a:t> </a:t>
                </a:r>
                <a:endParaRPr lang="en-TR" sz="900" dirty="0">
                  <a:solidFill>
                    <a:schemeClr val="accent4">
                      <a:lumMod val="75000"/>
                    </a:schemeClr>
                  </a:solidFill>
                </a:endParaRPr>
              </a:p>
            </p:txBody>
          </p:sp>
        </mc:Choice>
        <mc:Fallback xmlns="">
          <p:sp>
            <p:nvSpPr>
              <p:cNvPr id="48" name="TextBox 47">
                <a:extLst>
                  <a:ext uri="{FF2B5EF4-FFF2-40B4-BE49-F238E27FC236}">
                    <a16:creationId xmlns:a16="http://schemas.microsoft.com/office/drawing/2014/main" id="{82867F03-9AA0-2043-AF6F-A3B78603A6D1}"/>
                  </a:ext>
                </a:extLst>
              </p:cNvPr>
              <p:cNvSpPr txBox="1">
                <a:spLocks noRot="1" noChangeAspect="1" noMove="1" noResize="1" noEditPoints="1" noAdjustHandles="1" noChangeArrowheads="1" noChangeShapeType="1" noTextEdit="1"/>
              </p:cNvSpPr>
              <p:nvPr/>
            </p:nvSpPr>
            <p:spPr>
              <a:xfrm>
                <a:off x="5948493" y="4233800"/>
                <a:ext cx="1367475" cy="507831"/>
              </a:xfrm>
              <a:prstGeom prst="rect">
                <a:avLst/>
              </a:prstGeom>
              <a:blipFill>
                <a:blip r:embed="rId12"/>
                <a:stretch>
                  <a:fillRect b="-2439"/>
                </a:stretch>
              </a:blipFill>
            </p:spPr>
            <p:txBody>
              <a:bodyPr/>
              <a:lstStyle/>
              <a:p>
                <a:r>
                  <a:rPr lang="en-US">
                    <a:noFill/>
                  </a:rPr>
                  <a:t> </a:t>
                </a:r>
              </a:p>
            </p:txBody>
          </p:sp>
        </mc:Fallback>
      </mc:AlternateContent>
      <p:cxnSp>
        <p:nvCxnSpPr>
          <p:cNvPr id="49" name="Straight Connector 48">
            <a:extLst>
              <a:ext uri="{FF2B5EF4-FFF2-40B4-BE49-F238E27FC236}">
                <a16:creationId xmlns:a16="http://schemas.microsoft.com/office/drawing/2014/main" id="{87028019-7D78-1547-AF62-CD9232788122}"/>
              </a:ext>
            </a:extLst>
          </p:cNvPr>
          <p:cNvCxnSpPr>
            <a:cxnSpLocks/>
          </p:cNvCxnSpPr>
          <p:nvPr/>
        </p:nvCxnSpPr>
        <p:spPr>
          <a:xfrm>
            <a:off x="6004681" y="4179939"/>
            <a:ext cx="739786"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01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8"/>
          <p:cNvSpPr/>
          <p:nvPr/>
        </p:nvSpPr>
        <p:spPr>
          <a:xfrm>
            <a:off x="630000" y="2703050"/>
            <a:ext cx="1033800" cy="1983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8"/>
          <p:cNvSpPr txBox="1">
            <a:spLocks noGrp="1"/>
          </p:cNvSpPr>
          <p:nvPr>
            <p:ph type="title"/>
          </p:nvPr>
        </p:nvSpPr>
        <p:spPr>
          <a:xfrm>
            <a:off x="500550" y="821219"/>
            <a:ext cx="8520600" cy="10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200" dirty="0"/>
              <a:t>Reinforcement Learning</a:t>
            </a:r>
            <a:br>
              <a:rPr lang="en-US" sz="3200" dirty="0"/>
            </a:br>
            <a:r>
              <a:rPr lang="en-US" sz="2400" dirty="0"/>
              <a:t>SARSA, Q-learning algorithm</a:t>
            </a:r>
            <a:endParaRPr b="0" dirty="0"/>
          </a:p>
        </p:txBody>
      </p:sp>
      <p:sp>
        <p:nvSpPr>
          <p:cNvPr id="207" name="Google Shape;207;p48"/>
          <p:cNvSpPr txBox="1">
            <a:spLocks noGrp="1"/>
          </p:cNvSpPr>
          <p:nvPr>
            <p:ph type="subTitle" idx="1"/>
          </p:nvPr>
        </p:nvSpPr>
        <p:spPr>
          <a:xfrm>
            <a:off x="500550" y="520133"/>
            <a:ext cx="7796700" cy="356926"/>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ru-RU" dirty="0"/>
              <a:t>Открытый урок</a:t>
            </a:r>
            <a:endParaRPr dirty="0"/>
          </a:p>
        </p:txBody>
      </p:sp>
      <p:sp>
        <p:nvSpPr>
          <p:cNvPr id="208" name="Google Shape;208;p48"/>
          <p:cNvSpPr txBox="1">
            <a:spLocks noGrp="1"/>
          </p:cNvSpPr>
          <p:nvPr>
            <p:ph type="subTitle" idx="2"/>
          </p:nvPr>
        </p:nvSpPr>
        <p:spPr>
          <a:xfrm>
            <a:off x="3082400" y="2302060"/>
            <a:ext cx="5856300" cy="396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ru" dirty="0"/>
              <a:t>Игорь Стурейко</a:t>
            </a:r>
            <a:endParaRPr dirty="0"/>
          </a:p>
        </p:txBody>
      </p:sp>
      <p:pic>
        <p:nvPicPr>
          <p:cNvPr id="8" name="Google Shape;278;p64">
            <a:extLst>
              <a:ext uri="{FF2B5EF4-FFF2-40B4-BE49-F238E27FC236}">
                <a16:creationId xmlns:a16="http://schemas.microsoft.com/office/drawing/2014/main" id="{DC03452F-6B2F-EA48-9B01-C3577A300545}"/>
              </a:ext>
            </a:extLst>
          </p:cNvPr>
          <p:cNvPicPr preferRelativeResize="0"/>
          <p:nvPr/>
        </p:nvPicPr>
        <p:blipFill rotWithShape="1">
          <a:blip r:embed="rId3">
            <a:alphaModFix/>
          </a:blip>
          <a:srcRect/>
          <a:stretch/>
        </p:blipFill>
        <p:spPr>
          <a:xfrm>
            <a:off x="8077621" y="258179"/>
            <a:ext cx="652375" cy="652375"/>
          </a:xfrm>
          <a:prstGeom prst="rect">
            <a:avLst/>
          </a:prstGeom>
          <a:noFill/>
          <a:ln>
            <a:noFill/>
          </a:ln>
        </p:spPr>
      </p:pic>
      <p:sp>
        <p:nvSpPr>
          <p:cNvPr id="11" name="Google Shape;209;p48">
            <a:extLst>
              <a:ext uri="{FF2B5EF4-FFF2-40B4-BE49-F238E27FC236}">
                <a16:creationId xmlns:a16="http://schemas.microsoft.com/office/drawing/2014/main" id="{CA2CE4C2-C39C-A54B-AFE5-6E9E10E2AB74}"/>
              </a:ext>
            </a:extLst>
          </p:cNvPr>
          <p:cNvSpPr txBox="1">
            <a:spLocks/>
          </p:cNvSpPr>
          <p:nvPr/>
        </p:nvSpPr>
        <p:spPr>
          <a:xfrm>
            <a:off x="3082400" y="2701811"/>
            <a:ext cx="5938750" cy="2133660"/>
          </a:xfrm>
          <a:prstGeom prst="rect">
            <a:avLst/>
          </a:prstGeom>
          <a:noFill/>
          <a:ln>
            <a:noFill/>
          </a:ln>
        </p:spPr>
        <p:txBody>
          <a:bodyPr spcFirstLastPara="1" wrap="square" lIns="91425" tIns="91425" rIns="91425" bIns="91425" anchor="t" anchorCtr="0">
            <a:normAutofit fontScale="85000" lnSpcReduction="20000"/>
          </a:bodyPr>
          <a:lstStyle>
            <a:lvl1pPr marL="0" lvl="0" algn="l">
              <a:lnSpc>
                <a:spcPct val="100000"/>
              </a:lnSpc>
              <a:spcBef>
                <a:spcPts val="0"/>
              </a:spcBef>
              <a:spcAft>
                <a:spcPts val="0"/>
              </a:spcAft>
              <a:buClr>
                <a:schemeClr val="dk1"/>
              </a:buClr>
              <a:buSzPts val="1300"/>
              <a:buNone/>
              <a:defRPr sz="1300" b="0" i="0">
                <a:solidFill>
                  <a:schemeClr val="dk1"/>
                </a:solidFill>
                <a:latin typeface="+mn-lt"/>
                <a:ea typeface="+mn-ea"/>
                <a:cs typeface="+mn-cs"/>
              </a:defRPr>
            </a:lvl1pPr>
            <a:lvl2pPr marL="457200" lvl="1" algn="l">
              <a:lnSpc>
                <a:spcPct val="100000"/>
              </a:lnSpc>
              <a:spcBef>
                <a:spcPts val="0"/>
              </a:spcBef>
              <a:spcAft>
                <a:spcPts val="0"/>
              </a:spcAft>
              <a:buClr>
                <a:schemeClr val="dk1"/>
              </a:buClr>
              <a:buSzPts val="1500"/>
              <a:buNone/>
              <a:defRPr>
                <a:solidFill>
                  <a:schemeClr val="dk1"/>
                </a:solidFill>
                <a:latin typeface="+mn-lt"/>
                <a:ea typeface="+mn-ea"/>
                <a:cs typeface="+mn-cs"/>
              </a:defRPr>
            </a:lvl2pPr>
            <a:lvl3pPr marL="914400" lvl="2" algn="l">
              <a:lnSpc>
                <a:spcPct val="100000"/>
              </a:lnSpc>
              <a:spcBef>
                <a:spcPts val="0"/>
              </a:spcBef>
              <a:spcAft>
                <a:spcPts val="0"/>
              </a:spcAft>
              <a:buClr>
                <a:schemeClr val="dk1"/>
              </a:buClr>
              <a:buSzPts val="1300"/>
              <a:buNone/>
              <a:defRPr>
                <a:solidFill>
                  <a:schemeClr val="dk1"/>
                </a:solidFill>
                <a:latin typeface="+mn-lt"/>
                <a:ea typeface="+mn-ea"/>
                <a:cs typeface="+mn-cs"/>
              </a:defRPr>
            </a:lvl3pPr>
            <a:lvl4pPr marL="1371600" lvl="3" algn="l">
              <a:lnSpc>
                <a:spcPct val="100000"/>
              </a:lnSpc>
              <a:spcBef>
                <a:spcPts val="0"/>
              </a:spcBef>
              <a:spcAft>
                <a:spcPts val="0"/>
              </a:spcAft>
              <a:buClr>
                <a:schemeClr val="dk1"/>
              </a:buClr>
              <a:buSzPts val="1300"/>
              <a:buNone/>
              <a:defRPr>
                <a:solidFill>
                  <a:schemeClr val="dk1"/>
                </a:solidFill>
                <a:latin typeface="+mn-lt"/>
                <a:ea typeface="+mn-ea"/>
                <a:cs typeface="+mn-cs"/>
              </a:defRPr>
            </a:lvl4pPr>
            <a:lvl5pPr marL="1828800" lvl="4" algn="l">
              <a:lnSpc>
                <a:spcPct val="100000"/>
              </a:lnSpc>
              <a:spcBef>
                <a:spcPts val="0"/>
              </a:spcBef>
              <a:spcAft>
                <a:spcPts val="0"/>
              </a:spcAft>
              <a:buClr>
                <a:schemeClr val="dk1"/>
              </a:buClr>
              <a:buSzPts val="1300"/>
              <a:buNone/>
              <a:defRPr>
                <a:solidFill>
                  <a:schemeClr val="dk1"/>
                </a:solidFill>
                <a:latin typeface="+mn-lt"/>
                <a:ea typeface="+mn-ea"/>
                <a:cs typeface="+mn-cs"/>
              </a:defRPr>
            </a:lvl5pPr>
            <a:lvl6pPr marL="2286000" lvl="5" algn="l">
              <a:lnSpc>
                <a:spcPct val="100000"/>
              </a:lnSpc>
              <a:spcBef>
                <a:spcPts val="0"/>
              </a:spcBef>
              <a:spcAft>
                <a:spcPts val="0"/>
              </a:spcAft>
              <a:buClr>
                <a:schemeClr val="dk1"/>
              </a:buClr>
              <a:buSzPts val="1300"/>
              <a:buNone/>
              <a:defRPr>
                <a:solidFill>
                  <a:schemeClr val="dk1"/>
                </a:solidFill>
                <a:latin typeface="+mn-lt"/>
                <a:ea typeface="+mn-ea"/>
                <a:cs typeface="+mn-cs"/>
              </a:defRPr>
            </a:lvl6pPr>
            <a:lvl7pPr marL="2743200" lvl="6" algn="l">
              <a:lnSpc>
                <a:spcPct val="100000"/>
              </a:lnSpc>
              <a:spcBef>
                <a:spcPts val="0"/>
              </a:spcBef>
              <a:spcAft>
                <a:spcPts val="0"/>
              </a:spcAft>
              <a:buClr>
                <a:schemeClr val="dk1"/>
              </a:buClr>
              <a:buSzPts val="1300"/>
              <a:buNone/>
              <a:defRPr>
                <a:solidFill>
                  <a:schemeClr val="dk1"/>
                </a:solidFill>
                <a:latin typeface="+mn-lt"/>
                <a:ea typeface="+mn-ea"/>
                <a:cs typeface="+mn-cs"/>
              </a:defRPr>
            </a:lvl7pPr>
            <a:lvl8pPr marL="3200400" lvl="7" algn="l">
              <a:lnSpc>
                <a:spcPct val="100000"/>
              </a:lnSpc>
              <a:spcBef>
                <a:spcPts val="0"/>
              </a:spcBef>
              <a:spcAft>
                <a:spcPts val="0"/>
              </a:spcAft>
              <a:buClr>
                <a:schemeClr val="dk1"/>
              </a:buClr>
              <a:buSzPts val="1300"/>
              <a:buNone/>
              <a:defRPr>
                <a:solidFill>
                  <a:schemeClr val="dk1"/>
                </a:solidFill>
                <a:latin typeface="+mn-lt"/>
                <a:ea typeface="+mn-ea"/>
                <a:cs typeface="+mn-cs"/>
              </a:defRPr>
            </a:lvl8pPr>
            <a:lvl9pPr marL="3657600" lvl="8" algn="l">
              <a:lnSpc>
                <a:spcPct val="100000"/>
              </a:lnSpc>
              <a:spcBef>
                <a:spcPts val="0"/>
              </a:spcBef>
              <a:spcAft>
                <a:spcPts val="0"/>
              </a:spcAft>
              <a:buClr>
                <a:schemeClr val="dk1"/>
              </a:buClr>
              <a:buSzPts val="1300"/>
              <a:buNone/>
              <a:defRPr>
                <a:solidFill>
                  <a:schemeClr val="dk1"/>
                </a:solidFill>
                <a:latin typeface="+mn-lt"/>
                <a:ea typeface="+mn-ea"/>
                <a:cs typeface="+mn-cs"/>
              </a:defRPr>
            </a:lvl9pPr>
          </a:lstStyle>
          <a:p>
            <a:pPr marL="1470025" indent="-1465263">
              <a:tabLst>
                <a:tab pos="1465263" algn="l"/>
              </a:tabLst>
            </a:pPr>
            <a:r>
              <a:rPr lang="ru-RU" sz="1150" b="1" kern="0" dirty="0"/>
              <a:t>Руководитель курсов: </a:t>
            </a:r>
            <a:r>
              <a:rPr lang="en-US" sz="1150" b="1" kern="0" dirty="0"/>
              <a:t>	Reinforcement Learning, ML Professional, ML Basic, </a:t>
            </a:r>
            <a:br>
              <a:rPr lang="en-US" sz="1150" b="1" kern="0" dirty="0"/>
            </a:br>
            <a:r>
              <a:rPr lang="en-US" sz="1150" b="1" kern="0" dirty="0" err="1"/>
              <a:t>MLOps</a:t>
            </a:r>
            <a:r>
              <a:rPr lang="en-US" sz="1150" b="1" kern="0" dirty="0"/>
              <a:t>, </a:t>
            </a:r>
            <a:r>
              <a:rPr lang="en-US" sz="1150" b="1" kern="0" dirty="0" err="1"/>
              <a:t>FinML</a:t>
            </a:r>
            <a:endParaRPr lang="en-US" sz="1150" b="1" kern="0" dirty="0"/>
          </a:p>
          <a:p>
            <a:pPr rtl="0"/>
            <a:endParaRPr lang="en-US" sz="1150" b="1" kern="0" dirty="0"/>
          </a:p>
          <a:p>
            <a:pPr rtl="0"/>
            <a:r>
              <a:rPr lang="en-US" sz="1150" b="1" kern="0" dirty="0" err="1"/>
              <a:t>Teamlead</a:t>
            </a:r>
            <a:r>
              <a:rPr lang="en-US" sz="1150" b="1" kern="0" dirty="0"/>
              <a:t>, </a:t>
            </a:r>
            <a:r>
              <a:rPr lang="ru-RU" sz="1150" b="1" kern="0" dirty="0"/>
              <a:t>главный инженер проекта, </a:t>
            </a:r>
          </a:p>
          <a:p>
            <a:pPr rtl="0"/>
            <a:r>
              <a:rPr lang="ru-RU" sz="1150" b="1" kern="0" dirty="0"/>
              <a:t>Физический факультет МГУ, </a:t>
            </a:r>
            <a:r>
              <a:rPr lang="en-US" sz="1150" b="1" kern="0" dirty="0"/>
              <a:t>PhD </a:t>
            </a:r>
            <a:r>
              <a:rPr lang="ru-RU" sz="1150" b="1" kern="0" dirty="0"/>
              <a:t>теоретическая физика</a:t>
            </a:r>
          </a:p>
          <a:p>
            <a:pPr rtl="0"/>
            <a:endParaRPr lang="ru-RU" sz="1150" kern="0" dirty="0"/>
          </a:p>
          <a:p>
            <a:pPr rtl="0"/>
            <a:r>
              <a:rPr lang="ru-RU" sz="1150" b="1" kern="0" dirty="0"/>
              <a:t>Опыт:</a:t>
            </a:r>
            <a:endParaRPr lang="ru-RU" sz="1150" kern="0" dirty="0"/>
          </a:p>
          <a:p>
            <a:pPr rtl="0"/>
            <a:r>
              <a:rPr lang="ru-RU" sz="1150" kern="0" dirty="0"/>
              <a:t>Более 15 лет занимался прикладной математикой и мат моделированием</a:t>
            </a:r>
          </a:p>
          <a:p>
            <a:pPr rtl="0"/>
            <a:r>
              <a:rPr lang="ru-RU" sz="1150" kern="0" dirty="0"/>
              <a:t>(</a:t>
            </a:r>
            <a:r>
              <a:rPr lang="en-US" sz="1150" kern="0" dirty="0"/>
              <a:t>Data Scientist) (Python, </a:t>
            </a:r>
            <a:r>
              <a:rPr lang="ru-RU" sz="1150" kern="0" dirty="0"/>
              <a:t>С++) в НИИ ПАО Газпром</a:t>
            </a:r>
          </a:p>
          <a:p>
            <a:pPr rtl="0"/>
            <a:endParaRPr lang="ru-RU" sz="1150" kern="0" dirty="0"/>
          </a:p>
          <a:p>
            <a:pPr rtl="0"/>
            <a:endParaRPr lang="ru-RU" sz="1150" b="1" kern="0" dirty="0"/>
          </a:p>
          <a:p>
            <a:pPr rtl="0"/>
            <a:r>
              <a:rPr lang="ru-RU" sz="1150" b="1" kern="0" dirty="0"/>
              <a:t>@</a:t>
            </a:r>
            <a:r>
              <a:rPr lang="en-US" sz="1150" b="1" kern="0" dirty="0" err="1"/>
              <a:t>stureiko</a:t>
            </a:r>
            <a:r>
              <a:rPr lang="en-US" sz="1150" b="1" kern="0" dirty="0"/>
              <a:t> (TG)</a:t>
            </a:r>
          </a:p>
          <a:p>
            <a:pPr rtl="0"/>
            <a:endParaRPr lang="en-US" sz="1150" b="1" kern="0" dirty="0"/>
          </a:p>
          <a:p>
            <a:pPr rtl="0"/>
            <a:r>
              <a:rPr lang="en-US" sz="1150" b="1" kern="0" dirty="0"/>
              <a:t>LinkedIn: </a:t>
            </a:r>
            <a:r>
              <a:rPr lang="en-US" sz="1150" kern="0" dirty="0">
                <a:hlinkClick r:id="rId4"/>
              </a:rPr>
              <a:t>igor-stureiko</a:t>
            </a:r>
            <a:r>
              <a:rPr lang="en-US" sz="1150" kern="0" dirty="0"/>
              <a:t> </a:t>
            </a:r>
          </a:p>
          <a:p>
            <a:pPr rtl="0"/>
            <a:endParaRPr lang="en-US" sz="1150" kern="0" dirty="0"/>
          </a:p>
          <a:p>
            <a:pPr rtl="0"/>
            <a:r>
              <a:rPr lang="en-US" sz="1150" b="1" kern="0" dirty="0"/>
              <a:t>@</a:t>
            </a:r>
            <a:r>
              <a:rPr lang="en-US" sz="1150" b="1" kern="0" dirty="0" err="1"/>
              <a:t>rl_fintech</a:t>
            </a:r>
            <a:r>
              <a:rPr lang="en-US" sz="1150" b="1" kern="0" dirty="0"/>
              <a:t> </a:t>
            </a:r>
            <a:r>
              <a:rPr lang="en-US" sz="1150" kern="0" dirty="0"/>
              <a:t>(</a:t>
            </a:r>
            <a:r>
              <a:rPr lang="ru-RU" sz="1150" kern="0" dirty="0"/>
              <a:t>Мой канал о моделях в бизнесе)</a:t>
            </a:r>
            <a:endParaRPr lang="ru-RU" sz="1400" kern="0" dirty="0"/>
          </a:p>
        </p:txBody>
      </p:sp>
      <p:pic>
        <p:nvPicPr>
          <p:cNvPr id="12" name="Picture 11">
            <a:extLst>
              <a:ext uri="{FF2B5EF4-FFF2-40B4-BE49-F238E27FC236}">
                <a16:creationId xmlns:a16="http://schemas.microsoft.com/office/drawing/2014/main" id="{7C6D9259-66E1-AB46-BFF1-E694B121712E}"/>
              </a:ext>
            </a:extLst>
          </p:cNvPr>
          <p:cNvPicPr>
            <a:picLocks noChangeAspect="1"/>
          </p:cNvPicPr>
          <p:nvPr/>
        </p:nvPicPr>
        <p:blipFill rotWithShape="1">
          <a:blip r:embed="rId5">
            <a:extLst>
              <a:ext uri="{28A0092B-C50C-407E-A947-70E740481C1C}">
                <a14:useLocalDpi xmlns:a14="http://schemas.microsoft.com/office/drawing/2010/main" val="0"/>
              </a:ext>
            </a:extLst>
          </a:blip>
          <a:srcRect l="-1" t="12156" r="295"/>
          <a:stretch/>
        </p:blipFill>
        <p:spPr>
          <a:xfrm>
            <a:off x="832654" y="2865544"/>
            <a:ext cx="1662292" cy="1657372"/>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15B97-CDC6-D64E-8BAC-E500FF215FD9}"/>
              </a:ext>
            </a:extLst>
          </p:cNvPr>
          <p:cNvSpPr>
            <a:spLocks noGrp="1"/>
          </p:cNvSpPr>
          <p:nvPr>
            <p:ph type="title"/>
          </p:nvPr>
        </p:nvSpPr>
        <p:spPr/>
        <p:txBody>
          <a:bodyPr/>
          <a:lstStyle/>
          <a:p>
            <a:r>
              <a:rPr lang="ru-RU" dirty="0"/>
              <a:t>Функция ценности состояния и ценности действия</a:t>
            </a:r>
            <a:endParaRPr lang="en-TR" dirty="0"/>
          </a:p>
        </p:txBody>
      </p:sp>
      <mc:AlternateContent xmlns:mc="http://schemas.openxmlformats.org/markup-compatibility/2006" xmlns:a14="http://schemas.microsoft.com/office/drawing/2010/main">
        <mc:Choice Requires="a14">
          <p:sp>
            <p:nvSpPr>
              <p:cNvPr id="4" name="Google Shape;311;p57">
                <a:extLst>
                  <a:ext uri="{FF2B5EF4-FFF2-40B4-BE49-F238E27FC236}">
                    <a16:creationId xmlns:a16="http://schemas.microsoft.com/office/drawing/2014/main" id="{A52B72BE-BE19-5446-9AB6-50D443B1DF6E}"/>
                  </a:ext>
                </a:extLst>
              </p:cNvPr>
              <p:cNvSpPr txBox="1">
                <a:spLocks noGrp="1"/>
              </p:cNvSpPr>
              <p:nvPr>
                <p:ph type="body" idx="1"/>
              </p:nvPr>
            </p:nvSpPr>
            <p:spPr>
              <a:xfrm>
                <a:off x="457592" y="1324234"/>
                <a:ext cx="8416569" cy="3606700"/>
              </a:xfrm>
              <a:prstGeom prst="rect">
                <a:avLst/>
              </a:prstGeom>
            </p:spPr>
            <p:txBody>
              <a:bodyPr spcFirstLastPara="1" wrap="square" lIns="91425" tIns="91425" rIns="91425" bIns="91425" anchor="t" anchorCtr="0">
                <a:noAutofit/>
              </a:bodyPr>
              <a:lstStyle/>
              <a:p>
                <a:pPr marL="0" indent="0">
                  <a:lnSpc>
                    <a:spcPct val="115000"/>
                  </a:lnSpc>
                  <a:buNone/>
                </a:pPr>
                <a:r>
                  <a:rPr lang="ru-RU" sz="2000" b="0" i="0" u="none" strike="noStrike" dirty="0">
                    <a:solidFill>
                      <a:srgbClr val="000000"/>
                    </a:solidFill>
                    <a:effectLst/>
                    <a:latin typeface="STIXMathJax_Normal-italic"/>
                  </a:rPr>
                  <a:t>𝑣</a:t>
                </a:r>
                <a:r>
                  <a:rPr lang="ru-RU" sz="2000" b="0" i="0" u="none" strike="noStrike" dirty="0">
                    <a:solidFill>
                      <a:srgbClr val="000000"/>
                    </a:solidFill>
                    <a:effectLst/>
                    <a:latin typeface="Helvetica Neue" panose="02000503000000020004" pitchFamily="2" charset="0"/>
                  </a:rPr>
                  <a:t>-функция определяет мат ожидание суммарной награды если мы будем действовать из состояния </a:t>
                </a:r>
                <a:r>
                  <a:rPr lang="ru-RU" sz="2000" b="0" i="0" u="none" strike="noStrike" dirty="0">
                    <a:solidFill>
                      <a:srgbClr val="000000"/>
                    </a:solidFill>
                    <a:effectLst/>
                    <a:latin typeface="STIXMathJax_Normal-italic"/>
                  </a:rPr>
                  <a:t>𝑠</a:t>
                </a:r>
                <a:r>
                  <a:rPr lang="ru-RU" sz="2000" b="0" i="0" u="none" strike="noStrike" dirty="0">
                    <a:solidFill>
                      <a:srgbClr val="000000"/>
                    </a:solidFill>
                    <a:effectLst/>
                    <a:latin typeface="Helvetica Neue" panose="02000503000000020004" pitchFamily="2" charset="0"/>
                  </a:rPr>
                  <a:t> в силу политики </a:t>
                </a:r>
                <a:r>
                  <a:rPr lang="ru-RU" sz="2000" b="0" i="0" u="none" strike="noStrike" dirty="0">
                    <a:solidFill>
                      <a:srgbClr val="000000"/>
                    </a:solidFill>
                    <a:effectLst/>
                    <a:latin typeface="STIXMathJax_Normal-italic"/>
                  </a:rPr>
                  <a:t>𝜋</a:t>
                </a:r>
                <a:endParaRPr lang="en-US" sz="2000" b="0" i="0" u="none" strike="noStrike" dirty="0">
                  <a:solidFill>
                    <a:srgbClr val="000000"/>
                  </a:solidFill>
                  <a:effectLst/>
                  <a:latin typeface="STIXMathJax_Normal-italic"/>
                </a:endParaRPr>
              </a:p>
              <a:p>
                <a:pPr marL="0" indent="0" algn="ctr">
                  <a:lnSpc>
                    <a:spcPct val="115000"/>
                  </a:lnSpc>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a:latin typeface="Cambria Math" panose="02040503050406030204" pitchFamily="18" charset="0"/>
                            </a:rPr>
                            <m:t>𝑣</m:t>
                          </m:r>
                        </m:e>
                        <m:sub>
                          <m:r>
                            <a:rPr lang="en-US" sz="2400" b="0" i="1" smtClean="0">
                              <a:latin typeface="Cambria Math" panose="02040503050406030204" pitchFamily="18" charset="0"/>
                            </a:rPr>
                            <m:t>𝜋</m:t>
                          </m:r>
                        </m:sub>
                      </m:sSub>
                      <m:d>
                        <m:dPr>
                          <m:ctrlPr>
                            <a:rPr lang="en-US" sz="2400" i="1" smtClean="0">
                              <a:latin typeface="Cambria Math" panose="02040503050406030204" pitchFamily="18" charset="0"/>
                            </a:rPr>
                          </m:ctrlPr>
                        </m:dPr>
                        <m:e>
                          <m:r>
                            <a:rPr lang="en-US" sz="2400" b="0" i="1" smtClean="0">
                              <a:latin typeface="Cambria Math" panose="02040503050406030204" pitchFamily="18" charset="0"/>
                            </a:rPr>
                            <m:t>𝑠</m:t>
                          </m:r>
                        </m:e>
                      </m:d>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𝔼</m:t>
                          </m:r>
                        </m:e>
                        <m:sub>
                          <m:r>
                            <a:rPr lang="en-US" sz="2400" b="0" i="1" smtClean="0">
                              <a:latin typeface="Cambria Math" panose="02040503050406030204" pitchFamily="18" charset="0"/>
                            </a:rPr>
                            <m:t>𝜋</m:t>
                          </m:r>
                        </m:sub>
                      </m:sSub>
                      <m:r>
                        <a:rPr lang="en-US" sz="2400" b="0" i="1" smtClean="0">
                          <a:latin typeface="Cambria Math" panose="02040503050406030204" pitchFamily="18" charset="0"/>
                        </a:rPr>
                        <m:t>[</m:t>
                      </m:r>
                      <m:r>
                        <a:rPr lang="en-US" sz="2400" b="0" i="1" smtClean="0">
                          <a:latin typeface="Cambria Math" panose="02040503050406030204" pitchFamily="18" charset="0"/>
                        </a:rPr>
                        <m:t>𝐺</m:t>
                      </m:r>
                      <m:r>
                        <a:rPr lang="en-US" sz="2400" b="0" i="1" smtClean="0">
                          <a:latin typeface="Cambria Math" panose="02040503050406030204" pitchFamily="18" charset="0"/>
                        </a:rPr>
                        <m:t>]</m:t>
                      </m:r>
                    </m:oMath>
                  </m:oMathPara>
                </a14:m>
                <a:endParaRPr lang="en-US" sz="1000" dirty="0"/>
              </a:p>
              <a:p>
                <a:pPr marL="0" indent="0">
                  <a:lnSpc>
                    <a:spcPct val="115000"/>
                  </a:lnSpc>
                  <a:buNone/>
                </a:pPr>
                <a:r>
                  <a:rPr lang="ru-RU" sz="2000" b="0" i="0" u="none" strike="noStrike" dirty="0">
                    <a:solidFill>
                      <a:srgbClr val="000000"/>
                    </a:solidFill>
                    <a:effectLst/>
                    <a:latin typeface="STIXMathJax_Normal-italic"/>
                  </a:rPr>
                  <a:t>𝑞</a:t>
                </a:r>
                <a:r>
                  <a:rPr lang="ru-RU" sz="2000" b="0" i="0" u="none" strike="noStrike" dirty="0">
                    <a:solidFill>
                      <a:srgbClr val="000000"/>
                    </a:solidFill>
                    <a:effectLst/>
                    <a:latin typeface="Helvetica Neue" panose="02000503000000020004" pitchFamily="2" charset="0"/>
                  </a:rPr>
                  <a:t>-функция это мат ожидание награды агента в случае если мы из состояния </a:t>
                </a:r>
                <a:r>
                  <a:rPr lang="ru-RU" sz="2000" b="0" i="0" u="none" strike="noStrike" dirty="0">
                    <a:solidFill>
                      <a:srgbClr val="000000"/>
                    </a:solidFill>
                    <a:effectLst/>
                    <a:latin typeface="STIXMathJax_Normal-italic"/>
                  </a:rPr>
                  <a:t>𝑠</a:t>
                </a:r>
                <a:r>
                  <a:rPr lang="ru-RU" sz="2000" b="0" i="0" u="none" strike="noStrike" dirty="0">
                    <a:solidFill>
                      <a:srgbClr val="000000"/>
                    </a:solidFill>
                    <a:effectLst/>
                    <a:latin typeface="Helvetica Neue" panose="02000503000000020004" pitchFamily="2" charset="0"/>
                  </a:rPr>
                  <a:t> действуем </a:t>
                </a:r>
                <a:r>
                  <a:rPr lang="ru-RU" sz="2000" b="0" i="0" u="none" strike="noStrike" dirty="0">
                    <a:solidFill>
                      <a:srgbClr val="000000"/>
                    </a:solidFill>
                    <a:effectLst/>
                    <a:latin typeface="STIXMathJax_Normal-italic"/>
                  </a:rPr>
                  <a:t>𝑎</a:t>
                </a:r>
                <a:r>
                  <a:rPr lang="ru-RU" sz="2000" b="0" i="0" u="none" strike="noStrike" dirty="0">
                    <a:solidFill>
                      <a:srgbClr val="000000"/>
                    </a:solidFill>
                    <a:effectLst/>
                    <a:latin typeface="Helvetica Neue" panose="02000503000000020004" pitchFamily="2" charset="0"/>
                  </a:rPr>
                  <a:t> и далее движемся в силу политики </a:t>
                </a:r>
                <a:r>
                  <a:rPr lang="ru-RU" sz="2000" b="0" i="0" u="none" strike="noStrike" dirty="0">
                    <a:solidFill>
                      <a:srgbClr val="000000"/>
                    </a:solidFill>
                    <a:effectLst/>
                    <a:latin typeface="STIXMathJax_Normal-italic"/>
                  </a:rPr>
                  <a:t>𝜋</a:t>
                </a:r>
                <a:br>
                  <a:rPr lang="ru-RU" sz="2000" dirty="0"/>
                </a:b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b="0" i="1" smtClean="0">
                              <a:latin typeface="Cambria Math" panose="02040503050406030204" pitchFamily="18" charset="0"/>
                            </a:rPr>
                            <m:t>𝜋</m:t>
                          </m:r>
                        </m:sub>
                      </m:sSub>
                      <m:d>
                        <m:dPr>
                          <m:ctrlPr>
                            <a:rPr lang="en-US" sz="2400" i="1" smtClean="0">
                              <a:latin typeface="Cambria Math" panose="02040503050406030204" pitchFamily="18" charset="0"/>
                            </a:rPr>
                          </m:ctrlPr>
                        </m:dPr>
                        <m:e>
                          <m:r>
                            <a:rPr lang="en-US" sz="2400" b="0" i="1" smtClean="0">
                              <a:latin typeface="Cambria Math" panose="02040503050406030204" pitchFamily="18" charset="0"/>
                            </a:rPr>
                            <m:t>𝑠</m:t>
                          </m:r>
                          <m:r>
                            <a:rPr lang="en-US" sz="2400" b="0" i="1" smtClean="0">
                              <a:latin typeface="Cambria Math" panose="02040503050406030204" pitchFamily="18" charset="0"/>
                            </a:rPr>
                            <m:t>,</m:t>
                          </m:r>
                          <m:r>
                            <a:rPr lang="en-US" sz="2400" b="0" i="1" smtClean="0">
                              <a:latin typeface="Cambria Math" panose="02040503050406030204" pitchFamily="18" charset="0"/>
                            </a:rPr>
                            <m:t>𝑎</m:t>
                          </m:r>
                        </m:e>
                      </m:d>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𝐺</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𝐴</m:t>
                          </m:r>
                        </m:e>
                        <m:sub>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oMath>
                  </m:oMathPara>
                </a14:m>
                <a:endParaRPr lang="en-US" sz="1600" dirty="0"/>
              </a:p>
              <a:p>
                <a:pPr marL="0" indent="0" algn="ctr">
                  <a:lnSpc>
                    <a:spcPct val="115000"/>
                  </a:lnSpc>
                  <a:buNone/>
                </a:pPr>
                <a:endParaRPr lang="en-US" sz="1100" dirty="0"/>
              </a:p>
              <a:p>
                <a:pPr marL="0" indent="0">
                  <a:lnSpc>
                    <a:spcPct val="115000"/>
                  </a:lnSpc>
                  <a:buNone/>
                </a:pPr>
                <a:r>
                  <a:rPr lang="ru-RU" sz="2000" dirty="0">
                    <a:solidFill>
                      <a:srgbClr val="000000"/>
                    </a:solidFill>
                    <a:latin typeface="Helvetica Neue" panose="02000503000000020004" pitchFamily="2" charset="0"/>
                  </a:rPr>
                  <a:t>Связь между 𝑣-функцией и 𝑞-функцией</a:t>
                </a:r>
              </a:p>
              <a:p>
                <a:pPr marL="0" indent="0" algn="ctr">
                  <a:lnSpc>
                    <a:spcPct val="115000"/>
                  </a:lnSpc>
                  <a:buNone/>
                </a:pPr>
                <a14:m>
                  <m:oMath xmlns:m="http://schemas.openxmlformats.org/officeDocument/2006/math">
                    <m:sSub>
                      <m:sSubPr>
                        <m:ctrlPr>
                          <a:rPr lang="en-US" sz="2400" i="1" smtClean="0">
                            <a:latin typeface="Cambria Math" panose="02040503050406030204" pitchFamily="18" charset="0"/>
                          </a:rPr>
                        </m:ctrlPr>
                      </m:sSubPr>
                      <m:e>
                        <m:r>
                          <a:rPr lang="en-US" sz="2400" b="0" i="1">
                            <a:latin typeface="Cambria Math" panose="02040503050406030204" pitchFamily="18" charset="0"/>
                          </a:rPr>
                          <m:t>𝑣</m:t>
                        </m:r>
                      </m:e>
                      <m:sub>
                        <m:r>
                          <a:rPr lang="en-US" sz="2400" b="0" i="1" smtClean="0">
                            <a:latin typeface="Cambria Math" panose="02040503050406030204" pitchFamily="18" charset="0"/>
                          </a:rPr>
                          <m:t>𝜋</m:t>
                        </m:r>
                      </m:sub>
                    </m:sSub>
                    <m:d>
                      <m:dPr>
                        <m:ctrlPr>
                          <a:rPr lang="en-US" sz="2400" i="1" smtClean="0">
                            <a:latin typeface="Cambria Math" panose="02040503050406030204" pitchFamily="18" charset="0"/>
                          </a:rPr>
                        </m:ctrlPr>
                      </m:dPr>
                      <m:e>
                        <m:r>
                          <a:rPr lang="en-US" sz="2400" b="0" i="1" smtClean="0">
                            <a:latin typeface="Cambria Math" panose="02040503050406030204" pitchFamily="18" charset="0"/>
                          </a:rPr>
                          <m:t>𝑠</m:t>
                        </m:r>
                      </m:e>
                    </m:d>
                    <m:r>
                      <a:rPr lang="ru-RU" sz="2400" b="0" i="1" smtClean="0">
                        <a:latin typeface="Cambria Math" panose="02040503050406030204" pitchFamily="18" charset="0"/>
                      </a:rPr>
                      <m:t>=</m:t>
                    </m:r>
                    <m:nary>
                      <m:naryPr>
                        <m:chr m:val="∑"/>
                        <m:supHide m:val="on"/>
                        <m:ctrlPr>
                          <a:rPr lang="ru-RU" sz="2400" b="0" i="1" smtClean="0">
                            <a:latin typeface="Cambria Math" panose="02040503050406030204" pitchFamily="18" charset="0"/>
                          </a:rPr>
                        </m:ctrlPr>
                      </m:naryPr>
                      <m:sub>
                        <m:r>
                          <m:rPr>
                            <m:brk m:alnAt="7"/>
                          </m:rPr>
                          <a:rPr lang="en-US" sz="2400" b="0" i="1" smtClean="0">
                            <a:latin typeface="Cambria Math" panose="02040503050406030204" pitchFamily="18" charset="0"/>
                          </a:rPr>
                          <m:t>𝑎</m:t>
                        </m:r>
                      </m:sub>
                      <m:sup/>
                      <m:e>
                        <m:r>
                          <a:rPr lang="en-US" sz="2400" b="0" i="1" smtClean="0">
                            <a:latin typeface="Cambria Math" panose="02040503050406030204" pitchFamily="18" charset="0"/>
                          </a:rPr>
                          <m:t>𝜋</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𝑠</m:t>
                        </m:r>
                        <m:r>
                          <a:rPr lang="en-US" sz="2400" b="0" i="1" smtClean="0">
                            <a:latin typeface="Cambria Math" panose="02040503050406030204" pitchFamily="18" charset="0"/>
                          </a:rPr>
                          <m:t>)</m:t>
                        </m:r>
                      </m:e>
                    </m:nary>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𝑞</m:t>
                        </m:r>
                      </m:e>
                      <m:sub>
                        <m:r>
                          <a:rPr lang="en-US" sz="2400" i="1">
                            <a:latin typeface="Cambria Math" panose="02040503050406030204" pitchFamily="18" charset="0"/>
                          </a:rPr>
                          <m:t>𝜋</m:t>
                        </m:r>
                      </m:sub>
                    </m:sSub>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b="0" i="1" smtClean="0">
                            <a:latin typeface="Cambria Math" panose="02040503050406030204" pitchFamily="18" charset="0"/>
                          </a:rPr>
                          <m:t>, </m:t>
                        </m:r>
                        <m:r>
                          <a:rPr lang="en-US" sz="2400" b="0" i="1" smtClean="0">
                            <a:latin typeface="Cambria Math" panose="02040503050406030204" pitchFamily="18" charset="0"/>
                          </a:rPr>
                          <m:t>𝑎</m:t>
                        </m:r>
                      </m:e>
                    </m:d>
                  </m:oMath>
                </a14:m>
                <a:endParaRPr lang="en-US" sz="1600" dirty="0"/>
              </a:p>
            </p:txBody>
          </p:sp>
        </mc:Choice>
        <mc:Fallback xmlns="">
          <p:sp>
            <p:nvSpPr>
              <p:cNvPr id="4" name="Google Shape;311;p57">
                <a:extLst>
                  <a:ext uri="{FF2B5EF4-FFF2-40B4-BE49-F238E27FC236}">
                    <a16:creationId xmlns:a16="http://schemas.microsoft.com/office/drawing/2014/main" id="{A52B72BE-BE19-5446-9AB6-50D443B1DF6E}"/>
                  </a:ext>
                </a:extLst>
              </p:cNvPr>
              <p:cNvSpPr txBox="1">
                <a:spLocks noGrp="1" noRot="1" noChangeAspect="1" noMove="1" noResize="1" noEditPoints="1" noAdjustHandles="1" noChangeArrowheads="1" noChangeShapeType="1" noTextEdit="1"/>
              </p:cNvSpPr>
              <p:nvPr>
                <p:ph type="body" idx="1"/>
              </p:nvPr>
            </p:nvSpPr>
            <p:spPr>
              <a:xfrm>
                <a:off x="457592" y="1324234"/>
                <a:ext cx="8416569" cy="3606700"/>
              </a:xfrm>
              <a:prstGeom prst="rect">
                <a:avLst/>
              </a:prstGeom>
              <a:blipFill>
                <a:blip r:embed="rId2"/>
                <a:stretch>
                  <a:fillRect l="-754" b="-22105"/>
                </a:stretch>
              </a:blipFill>
            </p:spPr>
            <p:txBody>
              <a:bodyPr/>
              <a:lstStyle/>
              <a:p>
                <a:r>
                  <a:rPr lang="en-TR">
                    <a:noFill/>
                  </a:rPr>
                  <a:t> </a:t>
                </a:r>
              </a:p>
            </p:txBody>
          </p:sp>
        </mc:Fallback>
      </mc:AlternateContent>
    </p:spTree>
    <p:extLst>
      <p:ext uri="{BB962C8B-B14F-4D97-AF65-F5344CB8AC3E}">
        <p14:creationId xmlns:p14="http://schemas.microsoft.com/office/powerpoint/2010/main" val="1580713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Уравнение Беллмана</a:t>
            </a:r>
            <a:endParaRPr dirty="0"/>
          </a:p>
        </p:txBody>
      </p:sp>
      <p:sp>
        <p:nvSpPr>
          <p:cNvPr id="311" name="Google Shape;311;p57"/>
          <p:cNvSpPr txBox="1">
            <a:spLocks noGrp="1"/>
          </p:cNvSpPr>
          <p:nvPr>
            <p:ph type="body" idx="1"/>
          </p:nvPr>
        </p:nvSpPr>
        <p:spPr>
          <a:xfrm>
            <a:off x="500550" y="1264350"/>
            <a:ext cx="8169062" cy="2614800"/>
          </a:xfrm>
          <a:prstGeom prst="rect">
            <a:avLst/>
          </a:prstGeom>
        </p:spPr>
        <p:txBody>
          <a:bodyPr spcFirstLastPara="1" wrap="square" lIns="91425" tIns="91425" rIns="91425" bIns="91425" anchor="t" anchorCtr="0">
            <a:noAutofit/>
          </a:bodyPr>
          <a:lstStyle/>
          <a:p>
            <a:pPr marL="0" indent="0">
              <a:lnSpc>
                <a:spcPct val="115000"/>
              </a:lnSpc>
              <a:buNone/>
            </a:pPr>
            <a:r>
              <a:rPr lang="ru-RU" sz="2000" b="0" i="0" u="none" strike="noStrike" dirty="0">
                <a:solidFill>
                  <a:schemeClr val="tx1"/>
                </a:solidFill>
                <a:effectLst/>
                <a:latin typeface="Söhne"/>
              </a:rPr>
              <a:t>Уравнение Беллмана для </a:t>
            </a:r>
            <a:r>
              <a:rPr lang="ru-RU" sz="2000" b="0" i="0" u="none" strike="noStrike" dirty="0">
                <a:solidFill>
                  <a:srgbClr val="000000"/>
                </a:solidFill>
                <a:effectLst/>
                <a:latin typeface="STIXMathJax_Normal-italic"/>
              </a:rPr>
              <a:t>𝑣 </a:t>
            </a:r>
            <a:r>
              <a:rPr lang="en-GB" sz="2000" b="0" i="0" u="none" strike="noStrike" dirty="0">
                <a:solidFill>
                  <a:schemeClr val="tx1"/>
                </a:solidFill>
                <a:effectLst/>
                <a:latin typeface="Söhne"/>
              </a:rPr>
              <a:t>-</a:t>
            </a:r>
            <a:r>
              <a:rPr lang="ru-RU" sz="2000" b="0" i="0" u="none" strike="noStrike" dirty="0">
                <a:solidFill>
                  <a:schemeClr val="tx1"/>
                </a:solidFill>
                <a:effectLst/>
                <a:latin typeface="Söhne"/>
              </a:rPr>
              <a:t>функции описывает связь между оценкой значения состояния (</a:t>
            </a:r>
            <a:r>
              <a:rPr lang="ru-RU" sz="2000" b="0" i="0" u="none" strike="noStrike" dirty="0">
                <a:solidFill>
                  <a:srgbClr val="000000"/>
                </a:solidFill>
                <a:effectLst/>
                <a:latin typeface="STIXMathJax_Normal-italic"/>
              </a:rPr>
              <a:t>𝑣</a:t>
            </a:r>
            <a:r>
              <a:rPr lang="en-GB" sz="2000" b="0" i="0" u="none" strike="noStrike" dirty="0">
                <a:solidFill>
                  <a:schemeClr val="tx1"/>
                </a:solidFill>
                <a:effectLst/>
                <a:latin typeface="Söhne"/>
              </a:rPr>
              <a:t>-</a:t>
            </a:r>
            <a:r>
              <a:rPr lang="ru-RU" sz="2000" b="0" i="0" u="none" strike="noStrike" dirty="0">
                <a:solidFill>
                  <a:schemeClr val="tx1"/>
                </a:solidFill>
                <a:effectLst/>
                <a:latin typeface="Söhne"/>
              </a:rPr>
              <a:t>функции) и ожидаемыми наградами в текущем состоянии и всех возможных следующих состояниях. </a:t>
            </a:r>
            <a:endParaRPr lang="en-US" sz="2000" b="0" i="0" u="none" strike="noStrike" dirty="0">
              <a:solidFill>
                <a:schemeClr val="tx1"/>
              </a:solidFill>
              <a:effectLst/>
              <a:latin typeface="Söhne"/>
            </a:endParaRPr>
          </a:p>
          <a:p>
            <a:pPr marL="0" indent="0">
              <a:lnSpc>
                <a:spcPct val="115000"/>
              </a:lnSpc>
              <a:buNone/>
            </a:pPr>
            <a:endParaRPr lang="ru-RU" sz="2000" b="0" i="0" u="none" strike="noStrike" dirty="0">
              <a:solidFill>
                <a:schemeClr val="tx1"/>
              </a:solidFill>
              <a:effectLst/>
              <a:latin typeface="Söhne"/>
            </a:endParaRPr>
          </a:p>
          <a:p>
            <a:pPr marL="0" indent="0">
              <a:lnSpc>
                <a:spcPct val="115000"/>
              </a:lnSpc>
              <a:buNone/>
            </a:pPr>
            <a:r>
              <a:rPr lang="ru-RU" sz="2000" b="0" i="0" u="none" strike="noStrike" dirty="0">
                <a:solidFill>
                  <a:schemeClr val="tx1"/>
                </a:solidFill>
                <a:effectLst/>
                <a:latin typeface="Söhne"/>
              </a:rPr>
              <a:t>Это уравнение формализует принцип оптимальности и позволяет находить оптимальные оценки значений состояний.</a:t>
            </a:r>
          </a:p>
          <a:p>
            <a:pPr marL="0" indent="0">
              <a:lnSpc>
                <a:spcPct val="115000"/>
              </a:lnSpc>
              <a:buNone/>
            </a:pPr>
            <a:endParaRPr sz="1600" dirty="0">
              <a:solidFill>
                <a:schemeClr val="tx1"/>
              </a:solidFill>
            </a:endParaRPr>
          </a:p>
        </p:txBody>
      </p:sp>
    </p:spTree>
    <p:extLst>
      <p:ext uri="{BB962C8B-B14F-4D97-AF65-F5344CB8AC3E}">
        <p14:creationId xmlns:p14="http://schemas.microsoft.com/office/powerpoint/2010/main" val="623012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Уравнение Беллмана</a:t>
            </a:r>
            <a:r>
              <a:rPr lang="en-US" dirty="0"/>
              <a:t> </a:t>
            </a:r>
            <a:r>
              <a:rPr lang="ru-RU" dirty="0"/>
              <a:t>для </a:t>
            </a:r>
            <a:r>
              <a:rPr lang="ru-RU" sz="3200" i="0" u="none" strike="noStrike" dirty="0">
                <a:solidFill>
                  <a:srgbClr val="000000"/>
                </a:solidFill>
                <a:effectLst/>
                <a:latin typeface="STIXMathJax_Normal-italic"/>
              </a:rPr>
              <a:t>𝑣</a:t>
            </a:r>
            <a:r>
              <a:rPr lang="en-GB" sz="3200" i="0" u="none" strike="noStrike" dirty="0">
                <a:solidFill>
                  <a:schemeClr val="tx1"/>
                </a:solidFill>
                <a:effectLst/>
                <a:latin typeface="Söhne"/>
              </a:rPr>
              <a:t>-</a:t>
            </a:r>
            <a:r>
              <a:rPr lang="ru-RU" sz="3200" i="0" u="none" strike="noStrike" dirty="0">
                <a:solidFill>
                  <a:schemeClr val="tx1"/>
                </a:solidFill>
                <a:effectLst/>
                <a:latin typeface="Söhne"/>
              </a:rPr>
              <a:t>функции</a:t>
            </a:r>
            <a:r>
              <a:rPr lang="ru-RU" dirty="0"/>
              <a:t> </a:t>
            </a:r>
            <a:endParaRPr dirty="0"/>
          </a:p>
        </p:txBody>
      </p:sp>
      <mc:AlternateContent xmlns:mc="http://schemas.openxmlformats.org/markup-compatibility/2006" xmlns:a14="http://schemas.microsoft.com/office/drawing/2010/main">
        <mc:Choice Requires="a14">
          <p:sp>
            <p:nvSpPr>
              <p:cNvPr id="311" name="Google Shape;311;p57"/>
              <p:cNvSpPr txBox="1">
                <a:spLocks noGrp="1"/>
              </p:cNvSpPr>
              <p:nvPr>
                <p:ph type="body" idx="1"/>
              </p:nvPr>
            </p:nvSpPr>
            <p:spPr>
              <a:xfrm>
                <a:off x="487469" y="878674"/>
                <a:ext cx="8169062" cy="2614800"/>
              </a:xfrm>
              <a:prstGeom prst="rect">
                <a:avLst/>
              </a:prstGeom>
            </p:spPr>
            <p:txBody>
              <a:bodyPr spcFirstLastPara="1" wrap="square" lIns="91425" tIns="91425" rIns="91425" bIns="91425" anchor="t" anchorCtr="0">
                <a:noAutofit/>
              </a:bodyPr>
              <a:lstStyle/>
              <a:p>
                <a:pPr marL="0" indent="0">
                  <a:lnSpc>
                    <a:spcPct val="115000"/>
                  </a:lnSpc>
                  <a:buNone/>
                </a:pPr>
                <a14:m>
                  <m:oMathPara xmlns:m="http://schemas.openxmlformats.org/officeDocument/2006/math">
                    <m:oMathParaPr>
                      <m:jc m:val="centerGroup"/>
                    </m:oMathParaPr>
                    <m:oMath xmlns:m="http://schemas.openxmlformats.org/officeDocument/2006/math">
                      <m:sSub>
                        <m:sSubPr>
                          <m:ctrlPr>
                            <a:rPr lang="ru-RU"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𝑣</m:t>
                          </m:r>
                        </m:e>
                        <m:sub>
                          <m:r>
                            <a:rPr lang="en-US" sz="2000" b="0" i="1" smtClean="0">
                              <a:solidFill>
                                <a:schemeClr val="tx1"/>
                              </a:solidFill>
                              <a:latin typeface="Cambria Math" panose="02040503050406030204" pitchFamily="18" charset="0"/>
                            </a:rPr>
                            <m:t>𝜋</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𝑠</m:t>
                          </m:r>
                        </m:e>
                      </m:d>
                      <m:r>
                        <a:rPr lang="en-US" sz="2000" b="0" i="1" smtClean="0">
                          <a:solidFill>
                            <a:schemeClr val="tx1"/>
                          </a:solidFill>
                          <a:latin typeface="Cambria Math" panose="02040503050406030204" pitchFamily="18" charset="0"/>
                        </a:rPr>
                        <m:t>=</m:t>
                      </m:r>
                      <m:nary>
                        <m:naryPr>
                          <m:chr m:val="∑"/>
                          <m:supHide m:val="on"/>
                          <m:ctrlPr>
                            <a:rPr lang="en-US" sz="2000" b="0" i="1" smtClean="0">
                              <a:solidFill>
                                <a:schemeClr val="tx1"/>
                              </a:solidFill>
                              <a:latin typeface="Cambria Math" panose="02040503050406030204" pitchFamily="18" charset="0"/>
                            </a:rPr>
                          </m:ctrlPr>
                        </m:naryPr>
                        <m:sub>
                          <m:r>
                            <m:rPr>
                              <m:brk m:alnAt="7"/>
                            </m:rPr>
                            <a:rPr lang="en-US" sz="2000" b="0" i="1" smtClean="0">
                              <a:solidFill>
                                <a:schemeClr val="tx1"/>
                              </a:solidFill>
                              <a:latin typeface="Cambria Math" panose="02040503050406030204" pitchFamily="18" charset="0"/>
                            </a:rPr>
                            <m:t>𝑎</m:t>
                          </m:r>
                        </m:sub>
                        <m:sup/>
                        <m:e>
                          <m:r>
                            <a:rPr lang="en-US" sz="2000" b="0" i="1" smtClean="0">
                              <a:solidFill>
                                <a:schemeClr val="tx1"/>
                              </a:solidFill>
                              <a:latin typeface="Cambria Math" panose="02040503050406030204" pitchFamily="18" charset="0"/>
                            </a:rPr>
                            <m:t>𝜋</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ℛ</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𝑎</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𝛾</m:t>
                              </m:r>
                              <m:nary>
                                <m:naryPr>
                                  <m:chr m:val="∑"/>
                                  <m:supHide m:val="on"/>
                                  <m:ctrlPr>
                                    <a:rPr lang="en-US" sz="2000" b="0" i="1" smtClean="0">
                                      <a:solidFill>
                                        <a:schemeClr val="tx1"/>
                                      </a:solidFill>
                                      <a:latin typeface="Cambria Math" panose="02040503050406030204" pitchFamily="18" charset="0"/>
                                    </a:rPr>
                                  </m:ctrlPr>
                                </m:naryPr>
                                <m:sub>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m:t>
                                      </m:r>
                                    </m:sup>
                                  </m:sSup>
                                </m:sub>
                                <m:sup/>
                                <m:e>
                                  <m:r>
                                    <a:rPr lang="en-US" sz="2000" b="0" i="1" smtClean="0">
                                      <a:solidFill>
                                        <a:schemeClr val="tx1"/>
                                      </a:solidFill>
                                      <a:latin typeface="Cambria Math" panose="02040503050406030204" pitchFamily="18" charset="0"/>
                                    </a:rPr>
                                    <m:t>𝒫</m:t>
                                  </m:r>
                                  <m:d>
                                    <m:dPr>
                                      <m:ctrlPr>
                                        <a:rPr lang="en-US" sz="2000" b="0" i="1" smtClean="0">
                                          <a:solidFill>
                                            <a:schemeClr val="tx1"/>
                                          </a:solidFill>
                                          <a:latin typeface="Cambria Math" panose="02040503050406030204" pitchFamily="18" charset="0"/>
                                        </a:rPr>
                                      </m:ctrlPr>
                                    </m:dPr>
                                    <m:e>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m:t>
                                          </m:r>
                                        </m:sup>
                                      </m:sSup>
                                    </m:e>
                                    <m:e>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𝑎</m:t>
                                      </m:r>
                                    </m:e>
                                  </m:d>
                                </m:e>
                              </m:nary>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𝑣</m:t>
                                  </m:r>
                                </m:e>
                                <m:sub>
                                  <m:r>
                                    <a:rPr lang="en-US" sz="2000" b="0" i="1" smtClean="0">
                                      <a:solidFill>
                                        <a:schemeClr val="tx1"/>
                                      </a:solidFill>
                                      <a:latin typeface="Cambria Math" panose="02040503050406030204" pitchFamily="18" charset="0"/>
                                    </a:rPr>
                                    <m:t>𝜋</m:t>
                                  </m:r>
                                </m:sub>
                              </m:sSub>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m:t>
                                  </m:r>
                                </m:sup>
                              </m:sSup>
                              <m:r>
                                <a:rPr lang="en-US" sz="2000" b="0" i="1" smtClean="0">
                                  <a:solidFill>
                                    <a:schemeClr val="tx1"/>
                                  </a:solidFill>
                                  <a:latin typeface="Cambria Math" panose="02040503050406030204" pitchFamily="18" charset="0"/>
                                </a:rPr>
                                <m:t>)</m:t>
                              </m:r>
                            </m:e>
                          </m:d>
                          <m:r>
                            <a:rPr lang="en-US" sz="2000" b="0" i="1" smtClean="0">
                              <a:solidFill>
                                <a:schemeClr val="tx1"/>
                              </a:solidFill>
                              <a:latin typeface="Cambria Math" panose="02040503050406030204" pitchFamily="18" charset="0"/>
                            </a:rPr>
                            <m:t> </m:t>
                          </m:r>
                        </m:e>
                      </m:nary>
                    </m:oMath>
                  </m:oMathPara>
                </a14:m>
                <a:endParaRPr lang="ru-RU" sz="2000" dirty="0">
                  <a:solidFill>
                    <a:schemeClr val="tx1"/>
                  </a:solidFill>
                  <a:latin typeface="Söhne"/>
                </a:endParaRPr>
              </a:p>
              <a:p>
                <a:pPr marL="133350" indent="0" algn="l">
                  <a:buNone/>
                </a:pPr>
                <a:r>
                  <a:rPr lang="ru-RU" sz="1600" b="0" i="0" u="none" strike="noStrike" dirty="0">
                    <a:solidFill>
                      <a:schemeClr val="tx1"/>
                    </a:solidFill>
                    <a:effectLst/>
                    <a:latin typeface="Söhne"/>
                  </a:rPr>
                  <a:t>где:</a:t>
                </a:r>
              </a:p>
              <a:p>
                <a:pPr marL="133350" indent="0">
                  <a:buNone/>
                </a:pPr>
                <a14:m>
                  <m:oMath xmlns:m="http://schemas.openxmlformats.org/officeDocument/2006/math">
                    <m:r>
                      <a:rPr lang="en-US" sz="1600" b="0" i="1" u="none" strike="noStrike" smtClean="0">
                        <a:solidFill>
                          <a:schemeClr val="tx1"/>
                        </a:solidFill>
                        <a:effectLst/>
                        <a:latin typeface="Cambria Math" panose="02040503050406030204" pitchFamily="18" charset="0"/>
                      </a:rPr>
                      <m:t>𝑣</m:t>
                    </m:r>
                    <m:r>
                      <a:rPr lang="en-US" sz="1600" b="0" i="1" u="none" strike="noStrike" smtClean="0">
                        <a:solidFill>
                          <a:schemeClr val="tx1"/>
                        </a:solidFill>
                        <a:effectLst/>
                        <a:latin typeface="Cambria Math" panose="02040503050406030204" pitchFamily="18" charset="0"/>
                      </a:rPr>
                      <m:t>(</m:t>
                    </m:r>
                    <m:r>
                      <a:rPr lang="en-US" sz="1600" b="0" i="1" u="none" strike="noStrike" smtClean="0">
                        <a:solidFill>
                          <a:schemeClr val="tx1"/>
                        </a:solidFill>
                        <a:effectLst/>
                        <a:latin typeface="Cambria Math" panose="02040503050406030204" pitchFamily="18" charset="0"/>
                      </a:rPr>
                      <m:t>𝑠</m:t>
                    </m:r>
                    <m:r>
                      <a:rPr lang="en-US" sz="1600" b="0" i="1" u="none" strike="noStrike" smtClean="0">
                        <a:solidFill>
                          <a:schemeClr val="tx1"/>
                        </a:solidFill>
                        <a:effectLst/>
                        <a:latin typeface="Cambria Math" panose="02040503050406030204" pitchFamily="18" charset="0"/>
                      </a:rPr>
                      <m:t>)</m:t>
                    </m:r>
                  </m:oMath>
                </a14:m>
                <a:r>
                  <a:rPr lang="en-GB" sz="1600" b="0" i="0" u="none" strike="noStrike" dirty="0">
                    <a:solidFill>
                      <a:schemeClr val="tx1"/>
                    </a:solidFill>
                    <a:effectLst/>
                    <a:latin typeface="Söhne"/>
                  </a:rPr>
                  <a:t> - </a:t>
                </a:r>
                <a:r>
                  <a:rPr lang="ru-RU" sz="1600" b="0" i="0" u="none" strike="noStrike" dirty="0">
                    <a:solidFill>
                      <a:schemeClr val="tx1"/>
                    </a:solidFill>
                    <a:effectLst/>
                    <a:latin typeface="Söhne"/>
                  </a:rPr>
                  <a:t>значение состояния </a:t>
                </a:r>
                <a:r>
                  <a:rPr lang="en-GB" sz="1600" b="0" i="1" u="none" strike="noStrike" dirty="0">
                    <a:solidFill>
                      <a:schemeClr val="tx1"/>
                    </a:solidFill>
                    <a:effectLst/>
                    <a:latin typeface="KaTeX_Math"/>
                  </a:rPr>
                  <a:t>s</a:t>
                </a:r>
                <a:r>
                  <a:rPr lang="en-GB" sz="1600" b="0" i="0" u="none" strike="noStrike" dirty="0">
                    <a:solidFill>
                      <a:schemeClr val="tx1"/>
                    </a:solidFill>
                    <a:effectLst/>
                    <a:latin typeface="Söhne"/>
                  </a:rPr>
                  <a:t> (</a:t>
                </a:r>
                <a:r>
                  <a:rPr lang="ru-RU" sz="1600" dirty="0">
                    <a:solidFill>
                      <a:srgbClr val="000000"/>
                    </a:solidFill>
                    <a:latin typeface="STIXMathJax_Normal-italic"/>
                  </a:rPr>
                  <a:t>𝑣</a:t>
                </a:r>
                <a:r>
                  <a:rPr lang="en-GB" sz="1600" b="0" i="0" u="none" strike="noStrike" dirty="0">
                    <a:solidFill>
                      <a:schemeClr val="tx1"/>
                    </a:solidFill>
                    <a:effectLst/>
                    <a:latin typeface="Söhne"/>
                  </a:rPr>
                  <a:t>-</a:t>
                </a:r>
                <a:r>
                  <a:rPr lang="ru-RU" sz="1600" b="0" i="0" u="none" strike="noStrike" dirty="0">
                    <a:solidFill>
                      <a:schemeClr val="tx1"/>
                    </a:solidFill>
                    <a:effectLst/>
                    <a:latin typeface="Söhne"/>
                  </a:rPr>
                  <a:t>функция), то есть ожидаемая сумма вознаграждений, которую агент может получить, находясь в состоянии </a:t>
                </a:r>
                <a:r>
                  <a:rPr lang="en-GB" sz="1600" b="0" i="1" u="none" strike="noStrike" dirty="0">
                    <a:solidFill>
                      <a:schemeClr val="tx1"/>
                    </a:solidFill>
                    <a:effectLst/>
                    <a:latin typeface="KaTeX_Math"/>
                  </a:rPr>
                  <a:t>s</a:t>
                </a:r>
                <a:r>
                  <a:rPr lang="en-GB" sz="1600" b="0" i="0" u="none" strike="noStrike" dirty="0">
                    <a:solidFill>
                      <a:schemeClr val="tx1"/>
                    </a:solidFill>
                    <a:effectLst/>
                    <a:latin typeface="Söhne"/>
                  </a:rPr>
                  <a:t>.</a:t>
                </a:r>
              </a:p>
              <a:p>
                <a:pPr marL="133350" indent="0" algn="l">
                  <a:buNone/>
                </a:pPr>
                <a14:m>
                  <m:oMath xmlns:m="http://schemas.openxmlformats.org/officeDocument/2006/math">
                    <m:r>
                      <a:rPr lang="en-US" sz="1600" b="0" i="1" smtClean="0">
                        <a:solidFill>
                          <a:schemeClr val="tx1"/>
                        </a:solidFill>
                        <a:latin typeface="Cambria Math" panose="02040503050406030204" pitchFamily="18" charset="0"/>
                      </a:rPr>
                      <m:t>𝜋</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𝑠</m:t>
                    </m:r>
                    <m:r>
                      <a:rPr lang="en-US" sz="1600" b="0" i="1" smtClean="0">
                        <a:solidFill>
                          <a:schemeClr val="tx1"/>
                        </a:solidFill>
                        <a:latin typeface="Cambria Math" panose="02040503050406030204" pitchFamily="18" charset="0"/>
                      </a:rPr>
                      <m:t>) </m:t>
                    </m:r>
                  </m:oMath>
                </a14:m>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вероятность выбора действия </a:t>
                </a:r>
                <a:r>
                  <a:rPr lang="en-GB" sz="1600" b="0" i="1" u="none" strike="noStrike" dirty="0">
                    <a:solidFill>
                      <a:schemeClr val="tx1"/>
                    </a:solidFill>
                    <a:effectLst/>
                    <a:latin typeface="KaTeX_Math"/>
                  </a:rPr>
                  <a:t>a</a:t>
                </a:r>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в состоянии </a:t>
                </a:r>
                <a:r>
                  <a:rPr lang="en-GB" sz="1600" b="0" i="1" u="none" strike="noStrike" dirty="0">
                    <a:solidFill>
                      <a:schemeClr val="tx1"/>
                    </a:solidFill>
                    <a:effectLst/>
                    <a:latin typeface="KaTeX_Math"/>
                  </a:rPr>
                  <a:t>s</a:t>
                </a:r>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при использовании стратегии </a:t>
                </a:r>
                <a:r>
                  <a:rPr lang="el-GR" sz="1600" b="0" i="1" u="none" strike="noStrike" dirty="0">
                    <a:solidFill>
                      <a:schemeClr val="tx1"/>
                    </a:solidFill>
                    <a:effectLst/>
                    <a:latin typeface="KaTeX_Math"/>
                  </a:rPr>
                  <a:t>π</a:t>
                </a:r>
                <a:r>
                  <a:rPr lang="el-GR" sz="1600" b="0" i="0" u="none" strike="noStrike" dirty="0">
                    <a:solidFill>
                      <a:schemeClr val="tx1"/>
                    </a:solidFill>
                    <a:effectLst/>
                    <a:latin typeface="Söhne"/>
                  </a:rPr>
                  <a:t>.</a:t>
                </a:r>
              </a:p>
              <a:p>
                <a:pPr marL="133350" indent="0" algn="l">
                  <a:buNone/>
                </a:pPr>
                <a14:m>
                  <m:oMath xmlns:m="http://schemas.openxmlformats.org/officeDocument/2006/math">
                    <m:r>
                      <a:rPr lang="en-US" sz="1600" b="0" i="1" smtClean="0">
                        <a:solidFill>
                          <a:schemeClr val="tx1"/>
                        </a:solidFill>
                        <a:latin typeface="Cambria Math" panose="02040503050406030204" pitchFamily="18" charset="0"/>
                      </a:rPr>
                      <m:t>𝒫</m:t>
                    </m:r>
                    <m:d>
                      <m:dPr>
                        <m:ctrlPr>
                          <a:rPr lang="en-US" sz="1600" b="0" i="1" smtClean="0">
                            <a:solidFill>
                              <a:schemeClr val="tx1"/>
                            </a:solidFill>
                            <a:latin typeface="Cambria Math" panose="02040503050406030204" pitchFamily="18" charset="0"/>
                          </a:rPr>
                        </m:ctrlPr>
                      </m:dPr>
                      <m:e>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𝑠</m:t>
                            </m:r>
                          </m:e>
                          <m:sup>
                            <m:r>
                              <a:rPr lang="en-US" sz="1600" b="0" i="1" smtClean="0">
                                <a:solidFill>
                                  <a:schemeClr val="tx1"/>
                                </a:solidFill>
                                <a:latin typeface="Cambria Math" panose="02040503050406030204" pitchFamily="18" charset="0"/>
                              </a:rPr>
                              <m:t>′</m:t>
                            </m:r>
                          </m:sup>
                        </m:sSup>
                      </m:e>
                      <m:e>
                        <m:r>
                          <a:rPr lang="en-US" sz="1600" b="0" i="1" smtClean="0">
                            <a:solidFill>
                              <a:schemeClr val="tx1"/>
                            </a:solidFill>
                            <a:latin typeface="Cambria Math" panose="02040503050406030204" pitchFamily="18" charset="0"/>
                          </a:rPr>
                          <m:t>𝑠</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𝑎</m:t>
                        </m:r>
                      </m:e>
                    </m:d>
                    <m:r>
                      <a:rPr lang="en-US" sz="1600" b="0" i="1" smtClean="0">
                        <a:solidFill>
                          <a:schemeClr val="tx1"/>
                        </a:solidFill>
                        <a:latin typeface="Cambria Math" panose="02040503050406030204" pitchFamily="18" charset="0"/>
                      </a:rPr>
                      <m:t> </m:t>
                    </m:r>
                  </m:oMath>
                </a14:m>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вероятность перехода в состояние </a:t>
                </a:r>
                <a:r>
                  <a:rPr lang="en-GB" sz="1600" b="0" i="1" u="none" strike="noStrike" dirty="0">
                    <a:solidFill>
                      <a:schemeClr val="tx1"/>
                    </a:solidFill>
                    <a:effectLst/>
                    <a:latin typeface="KaTeX_Math"/>
                  </a:rPr>
                  <a:t>s</a:t>
                </a:r>
                <a:r>
                  <a:rPr lang="en-GB" sz="1600" b="0" i="0" u="none" strike="noStrike" dirty="0">
                    <a:solidFill>
                      <a:schemeClr val="tx1"/>
                    </a:solidFill>
                    <a:effectLst/>
                    <a:latin typeface="KaTeX_Main"/>
                  </a:rPr>
                  <a:t>′</a:t>
                </a:r>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и получения вознаграждения </a:t>
                </a:r>
                <a14:m>
                  <m:oMath xmlns:m="http://schemas.openxmlformats.org/officeDocument/2006/math">
                    <m:r>
                      <a:rPr lang="en-US" sz="1600" b="0" i="1" u="none" strike="noStrike" dirty="0" smtClean="0">
                        <a:solidFill>
                          <a:schemeClr val="tx1"/>
                        </a:solidFill>
                        <a:effectLst/>
                        <a:latin typeface="Cambria Math" panose="02040503050406030204" pitchFamily="18" charset="0"/>
                      </a:rPr>
                      <m:t>ℛ</m:t>
                    </m:r>
                    <m:r>
                      <a:rPr lang="en-US" sz="1600" b="0" i="1" u="none" strike="noStrike" dirty="0" smtClean="0">
                        <a:solidFill>
                          <a:schemeClr val="tx1"/>
                        </a:solidFill>
                        <a:effectLst/>
                        <a:latin typeface="Cambria Math" panose="02040503050406030204" pitchFamily="18" charset="0"/>
                      </a:rPr>
                      <m:t>(</m:t>
                    </m:r>
                    <m:r>
                      <a:rPr lang="en-US" sz="1600" b="0" i="1" u="none" strike="noStrike" dirty="0" smtClean="0">
                        <a:solidFill>
                          <a:schemeClr val="tx1"/>
                        </a:solidFill>
                        <a:effectLst/>
                        <a:latin typeface="Cambria Math" panose="02040503050406030204" pitchFamily="18" charset="0"/>
                      </a:rPr>
                      <m:t>𝑠</m:t>
                    </m:r>
                    <m:r>
                      <a:rPr lang="en-US" sz="1600" b="0" i="1" u="none" strike="noStrike" dirty="0" smtClean="0">
                        <a:solidFill>
                          <a:schemeClr val="tx1"/>
                        </a:solidFill>
                        <a:effectLst/>
                        <a:latin typeface="Cambria Math" panose="02040503050406030204" pitchFamily="18" charset="0"/>
                      </a:rPr>
                      <m:t>, </m:t>
                    </m:r>
                    <m:r>
                      <a:rPr lang="en-US" sz="1600" b="0" i="1" u="none" strike="noStrike" dirty="0" smtClean="0">
                        <a:solidFill>
                          <a:schemeClr val="tx1"/>
                        </a:solidFill>
                        <a:effectLst/>
                        <a:latin typeface="Cambria Math" panose="02040503050406030204" pitchFamily="18" charset="0"/>
                      </a:rPr>
                      <m:t>𝑎</m:t>
                    </m:r>
                    <m:r>
                      <a:rPr lang="en-US" sz="1600" b="0" i="1" u="none" strike="noStrike" dirty="0" smtClean="0">
                        <a:solidFill>
                          <a:schemeClr val="tx1"/>
                        </a:solidFill>
                        <a:effectLst/>
                        <a:latin typeface="Cambria Math" panose="02040503050406030204" pitchFamily="18" charset="0"/>
                      </a:rPr>
                      <m:t>)</m:t>
                    </m:r>
                  </m:oMath>
                </a14:m>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при выполнении действия </a:t>
                </a:r>
                <a:r>
                  <a:rPr lang="en-GB" sz="1600" b="0" i="1" u="none" strike="noStrike" dirty="0">
                    <a:solidFill>
                      <a:schemeClr val="tx1"/>
                    </a:solidFill>
                    <a:effectLst/>
                    <a:latin typeface="KaTeX_Math"/>
                  </a:rPr>
                  <a:t>a</a:t>
                </a:r>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в состоянии </a:t>
                </a:r>
                <a:r>
                  <a:rPr lang="en-GB" sz="1600" b="0" i="1" u="none" strike="noStrike" dirty="0">
                    <a:solidFill>
                      <a:schemeClr val="tx1"/>
                    </a:solidFill>
                    <a:effectLst/>
                    <a:latin typeface="KaTeX_Math"/>
                  </a:rPr>
                  <a:t>s</a:t>
                </a:r>
                <a:r>
                  <a:rPr lang="en-GB" sz="1600" b="0" i="0" u="none" strike="noStrike" dirty="0">
                    <a:solidFill>
                      <a:schemeClr val="tx1"/>
                    </a:solidFill>
                    <a:effectLst/>
                    <a:latin typeface="Söhne"/>
                  </a:rPr>
                  <a:t>.</a:t>
                </a:r>
              </a:p>
              <a:p>
                <a:pPr marL="133350" indent="0" algn="l">
                  <a:buNone/>
                </a:pPr>
                <a14:m>
                  <m:oMath xmlns:m="http://schemas.openxmlformats.org/officeDocument/2006/math">
                    <m:r>
                      <a:rPr lang="en-US" sz="1600" b="0" i="1" smtClean="0">
                        <a:solidFill>
                          <a:schemeClr val="tx1"/>
                        </a:solidFill>
                        <a:latin typeface="Cambria Math" panose="02040503050406030204" pitchFamily="18" charset="0"/>
                      </a:rPr>
                      <m:t>𝛾</m:t>
                    </m:r>
                  </m:oMath>
                </a14:m>
                <a:r>
                  <a:rPr lang="el-GR" sz="1600" b="0" i="0" u="none" strike="noStrike" dirty="0">
                    <a:solidFill>
                      <a:schemeClr val="tx1"/>
                    </a:solidFill>
                    <a:effectLst/>
                    <a:latin typeface="Söhne"/>
                  </a:rPr>
                  <a:t> - </a:t>
                </a:r>
                <a:r>
                  <a:rPr lang="ru-RU" sz="1600" b="0" i="0" u="none" strike="noStrike" dirty="0">
                    <a:solidFill>
                      <a:schemeClr val="tx1"/>
                    </a:solidFill>
                    <a:effectLst/>
                    <a:latin typeface="Söhne"/>
                  </a:rPr>
                  <a:t>коэффициент дисконтирования, который определяет важность будущих вознаграждений по сравнению с немедленными вознаграждениями.</a:t>
                </a:r>
              </a:p>
              <a:p>
                <a:pPr marL="0" indent="0">
                  <a:lnSpc>
                    <a:spcPct val="115000"/>
                  </a:lnSpc>
                  <a:buNone/>
                </a:pPr>
                <a:endParaRPr sz="1600" dirty="0">
                  <a:solidFill>
                    <a:schemeClr val="tx1"/>
                  </a:solidFill>
                </a:endParaRPr>
              </a:p>
            </p:txBody>
          </p:sp>
        </mc:Choice>
        <mc:Fallback xmlns="">
          <p:sp>
            <p:nvSpPr>
              <p:cNvPr id="311" name="Google Shape;311;p57"/>
              <p:cNvSpPr txBox="1">
                <a:spLocks noGrp="1" noRot="1" noChangeAspect="1" noMove="1" noResize="1" noEditPoints="1" noAdjustHandles="1" noChangeArrowheads="1" noChangeShapeType="1" noTextEdit="1"/>
              </p:cNvSpPr>
              <p:nvPr>
                <p:ph type="body" idx="1"/>
              </p:nvPr>
            </p:nvSpPr>
            <p:spPr>
              <a:xfrm>
                <a:off x="487469" y="878674"/>
                <a:ext cx="8169062" cy="2614800"/>
              </a:xfrm>
              <a:prstGeom prst="rect">
                <a:avLst/>
              </a:prstGeom>
              <a:blipFill>
                <a:blip r:embed="rId3"/>
                <a:stretch>
                  <a:fillRect t="-31401" r="-311" b="-40097"/>
                </a:stretch>
              </a:blipFill>
            </p:spPr>
            <p:txBody>
              <a:bodyPr/>
              <a:lstStyle/>
              <a:p>
                <a:r>
                  <a:rPr lang="en-RU">
                    <a:noFill/>
                  </a:rPr>
                  <a:t> </a:t>
                </a:r>
              </a:p>
            </p:txBody>
          </p:sp>
        </mc:Fallback>
      </mc:AlternateContent>
    </p:spTree>
    <p:extLst>
      <p:ext uri="{BB962C8B-B14F-4D97-AF65-F5344CB8AC3E}">
        <p14:creationId xmlns:p14="http://schemas.microsoft.com/office/powerpoint/2010/main" val="2270319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Уравнение Беллмана</a:t>
            </a:r>
            <a:r>
              <a:rPr lang="en-US" dirty="0"/>
              <a:t> </a:t>
            </a:r>
            <a:r>
              <a:rPr lang="ru-RU" dirty="0"/>
              <a:t>для </a:t>
            </a:r>
            <a:r>
              <a:rPr lang="ru-RU" sz="3200" i="0" u="none" strike="noStrike" dirty="0">
                <a:solidFill>
                  <a:srgbClr val="000000"/>
                </a:solidFill>
                <a:effectLst/>
                <a:latin typeface="STIXMathJax_Normal-italic"/>
              </a:rPr>
              <a:t>𝑞</a:t>
            </a:r>
            <a:r>
              <a:rPr lang="en-GB" sz="3200" i="0" u="none" strike="noStrike" dirty="0">
                <a:solidFill>
                  <a:schemeClr val="tx1"/>
                </a:solidFill>
                <a:effectLst/>
                <a:latin typeface="Söhne"/>
              </a:rPr>
              <a:t>-</a:t>
            </a:r>
            <a:r>
              <a:rPr lang="ru-RU" sz="3200" i="0" u="none" strike="noStrike" dirty="0">
                <a:solidFill>
                  <a:schemeClr val="tx1"/>
                </a:solidFill>
                <a:effectLst/>
                <a:latin typeface="Söhne"/>
              </a:rPr>
              <a:t>функции</a:t>
            </a:r>
            <a:r>
              <a:rPr lang="ru-RU" dirty="0"/>
              <a:t> </a:t>
            </a:r>
            <a:endParaRPr dirty="0"/>
          </a:p>
        </p:txBody>
      </p:sp>
      <mc:AlternateContent xmlns:mc="http://schemas.openxmlformats.org/markup-compatibility/2006" xmlns:a14="http://schemas.microsoft.com/office/drawing/2010/main">
        <mc:Choice Requires="a14">
          <p:sp>
            <p:nvSpPr>
              <p:cNvPr id="311" name="Google Shape;311;p57"/>
              <p:cNvSpPr txBox="1">
                <a:spLocks noGrp="1"/>
              </p:cNvSpPr>
              <p:nvPr>
                <p:ph type="body" idx="1"/>
              </p:nvPr>
            </p:nvSpPr>
            <p:spPr>
              <a:xfrm>
                <a:off x="487469" y="878673"/>
                <a:ext cx="8169062" cy="3597073"/>
              </a:xfrm>
              <a:prstGeom prst="rect">
                <a:avLst/>
              </a:prstGeom>
            </p:spPr>
            <p:txBody>
              <a:bodyPr spcFirstLastPara="1" wrap="square" lIns="91425" tIns="91425" rIns="91425" bIns="91425" anchor="t" anchorCtr="0">
                <a:noAutofit/>
              </a:bodyPr>
              <a:lstStyle/>
              <a:p>
                <a:pPr marL="0" indent="0" algn="ctr">
                  <a:lnSpc>
                    <a:spcPct val="115000"/>
                  </a:lnSpc>
                  <a:buNone/>
                </a:pPr>
                <a14:m>
                  <m:oMath xmlns:m="http://schemas.openxmlformats.org/officeDocument/2006/math">
                    <m:sSub>
                      <m:sSubPr>
                        <m:ctrlPr>
                          <a:rPr lang="ru-RU"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𝑞</m:t>
                        </m:r>
                      </m:e>
                      <m:sub>
                        <m:r>
                          <a:rPr lang="en-US" sz="2000" b="0" i="1" smtClean="0">
                            <a:solidFill>
                              <a:schemeClr val="tx1"/>
                            </a:solidFill>
                            <a:latin typeface="Cambria Math" panose="02040503050406030204" pitchFamily="18" charset="0"/>
                          </a:rPr>
                          <m:t>𝜋</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𝑎</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ℛ</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𝑎</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𝛾</m:t>
                    </m:r>
                    <m:nary>
                      <m:naryPr>
                        <m:chr m:val="∑"/>
                        <m:supHide m:val="on"/>
                        <m:ctrlPr>
                          <a:rPr lang="en-US" sz="2000" b="0" i="1" smtClean="0">
                            <a:solidFill>
                              <a:schemeClr val="tx1"/>
                            </a:solidFill>
                            <a:latin typeface="Cambria Math" panose="02040503050406030204" pitchFamily="18" charset="0"/>
                          </a:rPr>
                        </m:ctrlPr>
                      </m:naryPr>
                      <m:sub>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m:t>
                            </m:r>
                          </m:sup>
                        </m:sSup>
                      </m:sub>
                      <m:sup/>
                      <m:e>
                        <m:r>
                          <a:rPr lang="en-US" sz="2000" b="0" i="1" smtClean="0">
                            <a:solidFill>
                              <a:schemeClr val="tx1"/>
                            </a:solidFill>
                            <a:latin typeface="Cambria Math" panose="02040503050406030204" pitchFamily="18" charset="0"/>
                          </a:rPr>
                          <m:t>𝒫</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m:t>
                            </m:r>
                          </m:sup>
                        </m:sSup>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e>
                    </m:nary>
                    <m:nary>
                      <m:naryPr>
                        <m:chr m:val="∑"/>
                        <m:supHide m:val="on"/>
                        <m:ctrlPr>
                          <a:rPr lang="en-US" sz="2000" b="0" i="1" smtClean="0">
                            <a:solidFill>
                              <a:schemeClr val="tx1"/>
                            </a:solidFill>
                            <a:latin typeface="Cambria Math" panose="02040503050406030204" pitchFamily="18" charset="0"/>
                          </a:rPr>
                        </m:ctrlPr>
                      </m:naryPr>
                      <m:sub>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𝑎</m:t>
                            </m:r>
                          </m:e>
                          <m:sup>
                            <m:r>
                              <a:rPr lang="en-US" sz="2000" b="0" i="1" smtClean="0">
                                <a:solidFill>
                                  <a:schemeClr val="tx1"/>
                                </a:solidFill>
                                <a:latin typeface="Cambria Math" panose="02040503050406030204" pitchFamily="18" charset="0"/>
                              </a:rPr>
                              <m:t>′</m:t>
                            </m:r>
                          </m:sup>
                        </m:sSup>
                      </m:sub>
                      <m:sup/>
                      <m:e>
                        <m:r>
                          <a:rPr lang="en-US" sz="2000" b="0" i="1" smtClean="0">
                            <a:solidFill>
                              <a:schemeClr val="tx1"/>
                            </a:solidFill>
                            <a:latin typeface="Cambria Math" panose="02040503050406030204" pitchFamily="18" charset="0"/>
                          </a:rPr>
                          <m:t>𝜋</m:t>
                        </m:r>
                        <m:r>
                          <a:rPr lang="en-US" sz="2000" b="0" i="1" smtClean="0">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𝑎</m:t>
                            </m:r>
                          </m:e>
                          <m:sup>
                            <m:r>
                              <a:rPr lang="en-US" sz="2000" i="1">
                                <a:solidFill>
                                  <a:schemeClr val="tx1"/>
                                </a:solidFill>
                                <a:latin typeface="Cambria Math" panose="02040503050406030204" pitchFamily="18" charset="0"/>
                              </a:rPr>
                              <m:t>′</m:t>
                            </m:r>
                          </m:sup>
                        </m:sSup>
                        <m:r>
                          <a:rPr lang="en-US" sz="2000" b="0" i="1" smtClean="0">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𝑠</m:t>
                            </m:r>
                          </m:e>
                          <m:sup>
                            <m:r>
                              <a:rPr lang="en-US" sz="2000" i="1">
                                <a:solidFill>
                                  <a:schemeClr val="tx1"/>
                                </a:solidFill>
                                <a:latin typeface="Cambria Math" panose="02040503050406030204" pitchFamily="18" charset="0"/>
                              </a:rPr>
                              <m:t>′</m:t>
                            </m:r>
                          </m:sup>
                        </m:sSup>
                        <m:r>
                          <a:rPr lang="en-US" sz="2000" b="0" i="1" smtClean="0">
                            <a:solidFill>
                              <a:schemeClr val="tx1"/>
                            </a:solidFill>
                            <a:latin typeface="Cambria Math" panose="02040503050406030204" pitchFamily="18" charset="0"/>
                          </a:rPr>
                          <m:t>)</m:t>
                        </m:r>
                      </m:e>
                    </m:nary>
                  </m:oMath>
                </a14:m>
                <a:r>
                  <a:rPr lang="ru-RU" sz="2000" dirty="0">
                    <a:solidFill>
                      <a:schemeClr val="tx1"/>
                    </a:solidFill>
                  </a:rPr>
                  <a:t> </a:t>
                </a:r>
                <a14:m>
                  <m:oMath xmlns:m="http://schemas.openxmlformats.org/officeDocument/2006/math">
                    <m:sSub>
                      <m:sSubPr>
                        <m:ctrlPr>
                          <a:rPr lang="ru-RU"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𝑞</m:t>
                        </m:r>
                      </m:e>
                      <m:sub>
                        <m:r>
                          <a:rPr lang="en-US" sz="2000" i="1">
                            <a:solidFill>
                              <a:schemeClr val="tx1"/>
                            </a:solidFill>
                            <a:latin typeface="Cambria Math" panose="02040503050406030204" pitchFamily="18" charset="0"/>
                          </a:rPr>
                          <m:t>𝜋</m:t>
                        </m:r>
                      </m:sub>
                    </m:sSub>
                    <m:d>
                      <m:dPr>
                        <m:ctrlPr>
                          <a:rPr lang="en-US" sz="2000" i="1">
                            <a:solidFill>
                              <a:schemeClr val="tx1"/>
                            </a:solidFill>
                            <a:latin typeface="Cambria Math" panose="02040503050406030204" pitchFamily="18" charset="0"/>
                          </a:rPr>
                        </m:ctrlPr>
                      </m:dPr>
                      <m:e>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𝑠</m:t>
                            </m:r>
                          </m:e>
                          <m:sup>
                            <m:r>
                              <a:rPr lang="en-US" sz="2000" i="1">
                                <a:solidFill>
                                  <a:schemeClr val="tx1"/>
                                </a:solidFill>
                                <a:latin typeface="Cambria Math" panose="02040503050406030204" pitchFamily="18" charset="0"/>
                              </a:rPr>
                              <m:t>′</m:t>
                            </m:r>
                          </m:sup>
                        </m:sSup>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𝑎</m:t>
                            </m:r>
                          </m:e>
                          <m:sup>
                            <m:r>
                              <a:rPr lang="en-US" sz="2000" i="1">
                                <a:solidFill>
                                  <a:schemeClr val="tx1"/>
                                </a:solidFill>
                                <a:latin typeface="Cambria Math" panose="02040503050406030204" pitchFamily="18" charset="0"/>
                              </a:rPr>
                              <m:t>′</m:t>
                            </m:r>
                          </m:sup>
                        </m:sSup>
                      </m:e>
                    </m:d>
                  </m:oMath>
                </a14:m>
                <a:endParaRPr lang="ru-RU" sz="2000" dirty="0">
                  <a:solidFill>
                    <a:schemeClr val="tx1"/>
                  </a:solidFill>
                  <a:latin typeface="Söhne"/>
                </a:endParaRPr>
              </a:p>
              <a:p>
                <a:pPr marL="133350" indent="0" algn="l">
                  <a:buNone/>
                </a:pPr>
                <a:r>
                  <a:rPr lang="ru-RU" sz="1600" b="0" i="0" u="none" strike="noStrike" dirty="0">
                    <a:solidFill>
                      <a:schemeClr val="tx1"/>
                    </a:solidFill>
                    <a:effectLst/>
                    <a:latin typeface="Söhne"/>
                  </a:rPr>
                  <a:t>где:</a:t>
                </a:r>
              </a:p>
              <a:p>
                <a:pPr marL="133350" indent="0">
                  <a:buNone/>
                </a:pPr>
                <a14:m>
                  <m:oMath xmlns:m="http://schemas.openxmlformats.org/officeDocument/2006/math">
                    <m:r>
                      <a:rPr lang="en-US" sz="1600" b="0" i="1" u="none" strike="noStrike" smtClean="0">
                        <a:solidFill>
                          <a:schemeClr val="tx1"/>
                        </a:solidFill>
                        <a:effectLst/>
                        <a:latin typeface="Cambria Math" panose="02040503050406030204" pitchFamily="18" charset="0"/>
                      </a:rPr>
                      <m:t>𝑞</m:t>
                    </m:r>
                    <m:r>
                      <a:rPr lang="en-US" sz="1600" b="0" i="1" u="none" strike="noStrike" smtClean="0">
                        <a:solidFill>
                          <a:schemeClr val="tx1"/>
                        </a:solidFill>
                        <a:effectLst/>
                        <a:latin typeface="Cambria Math" panose="02040503050406030204" pitchFamily="18" charset="0"/>
                      </a:rPr>
                      <m:t>(</m:t>
                    </m:r>
                    <m:r>
                      <a:rPr lang="en-US" sz="1600" b="0" i="1" u="none" strike="noStrike" smtClean="0">
                        <a:solidFill>
                          <a:schemeClr val="tx1"/>
                        </a:solidFill>
                        <a:effectLst/>
                        <a:latin typeface="Cambria Math" panose="02040503050406030204" pitchFamily="18" charset="0"/>
                      </a:rPr>
                      <m:t>𝑠</m:t>
                    </m:r>
                    <m:r>
                      <a:rPr lang="en-US" sz="1600" b="0" i="1" u="none" strike="noStrike" smtClean="0">
                        <a:solidFill>
                          <a:schemeClr val="tx1"/>
                        </a:solidFill>
                        <a:effectLst/>
                        <a:latin typeface="Cambria Math" panose="02040503050406030204" pitchFamily="18" charset="0"/>
                      </a:rPr>
                      <m:t>,</m:t>
                    </m:r>
                    <m:r>
                      <a:rPr lang="en-US" sz="1600" b="0" i="1" u="none" strike="noStrike" smtClean="0">
                        <a:solidFill>
                          <a:schemeClr val="tx1"/>
                        </a:solidFill>
                        <a:effectLst/>
                        <a:latin typeface="Cambria Math" panose="02040503050406030204" pitchFamily="18" charset="0"/>
                      </a:rPr>
                      <m:t>𝑎</m:t>
                    </m:r>
                    <m:r>
                      <a:rPr lang="en-US" sz="1600" b="0" i="1" u="none" strike="noStrike" smtClean="0">
                        <a:solidFill>
                          <a:schemeClr val="tx1"/>
                        </a:solidFill>
                        <a:effectLst/>
                        <a:latin typeface="Cambria Math" panose="02040503050406030204" pitchFamily="18" charset="0"/>
                      </a:rPr>
                      <m:t>)</m:t>
                    </m:r>
                  </m:oMath>
                </a14:m>
                <a:r>
                  <a:rPr lang="en-GB" sz="1600" b="0" i="0" u="none" strike="noStrike" dirty="0">
                    <a:solidFill>
                      <a:schemeClr val="tx1"/>
                    </a:solidFill>
                    <a:effectLst/>
                    <a:latin typeface="Söhne"/>
                  </a:rPr>
                  <a:t> - </a:t>
                </a:r>
                <a:r>
                  <a:rPr lang="ru-RU" sz="1600" b="0" i="0" u="none" strike="noStrike" dirty="0">
                    <a:solidFill>
                      <a:schemeClr val="tx1"/>
                    </a:solidFill>
                    <a:effectLst/>
                    <a:latin typeface="Söhne"/>
                  </a:rPr>
                  <a:t>значение состояния</a:t>
                </a:r>
                <a:r>
                  <a:rPr lang="en-US" sz="1600" b="0" i="0" u="none" strike="noStrike" dirty="0">
                    <a:solidFill>
                      <a:schemeClr val="tx1"/>
                    </a:solidFill>
                    <a:effectLst/>
                    <a:latin typeface="Söhne"/>
                  </a:rPr>
                  <a:t>-</a:t>
                </a:r>
                <a:r>
                  <a:rPr lang="ru-RU" sz="1600" b="0" i="0" u="none" strike="noStrike" dirty="0">
                    <a:solidFill>
                      <a:schemeClr val="tx1"/>
                    </a:solidFill>
                    <a:effectLst/>
                    <a:latin typeface="Söhne"/>
                  </a:rPr>
                  <a:t>действия </a:t>
                </a:r>
                <a:r>
                  <a:rPr lang="en-GB" sz="1600" b="0" i="0" u="none" strike="noStrike" dirty="0">
                    <a:solidFill>
                      <a:schemeClr val="tx1"/>
                    </a:solidFill>
                    <a:effectLst/>
                    <a:latin typeface="Söhne"/>
                  </a:rPr>
                  <a:t>(</a:t>
                </a:r>
                <a14:m>
                  <m:oMath xmlns:m="http://schemas.openxmlformats.org/officeDocument/2006/math">
                    <m:r>
                      <a:rPr lang="en-US" sz="1600" i="1">
                        <a:solidFill>
                          <a:schemeClr val="tx1"/>
                        </a:solidFill>
                        <a:latin typeface="Cambria Math" panose="02040503050406030204" pitchFamily="18" charset="0"/>
                      </a:rPr>
                      <m:t>𝑞</m:t>
                    </m:r>
                  </m:oMath>
                </a14:m>
                <a:r>
                  <a:rPr lang="en-GB" sz="1600" b="0" i="0" u="none" strike="noStrike" dirty="0">
                    <a:solidFill>
                      <a:schemeClr val="tx1"/>
                    </a:solidFill>
                    <a:effectLst/>
                    <a:latin typeface="Söhne"/>
                  </a:rPr>
                  <a:t>-</a:t>
                </a:r>
                <a:r>
                  <a:rPr lang="ru-RU" sz="1600" b="0" i="0" u="none" strike="noStrike" dirty="0">
                    <a:solidFill>
                      <a:schemeClr val="tx1"/>
                    </a:solidFill>
                    <a:effectLst/>
                    <a:latin typeface="Söhne"/>
                  </a:rPr>
                  <a:t>функция), то есть ожидаемая сумма вознаграждений, которую агент может получить,</a:t>
                </a:r>
                <a:r>
                  <a:rPr lang="en-US" sz="1600" b="0" i="0" u="none" strike="noStrike" dirty="0">
                    <a:solidFill>
                      <a:schemeClr val="tx1"/>
                    </a:solidFill>
                    <a:effectLst/>
                    <a:latin typeface="Söhne"/>
                  </a:rPr>
                  <a:t> </a:t>
                </a:r>
                <a:r>
                  <a:rPr lang="ru-RU" sz="1600" b="0" i="0" u="none" strike="noStrike" dirty="0">
                    <a:solidFill>
                      <a:schemeClr val="tx1"/>
                    </a:solidFill>
                    <a:effectLst/>
                    <a:latin typeface="Söhne"/>
                  </a:rPr>
                  <a:t>выполнив действие </a:t>
                </a:r>
                <a14:m>
                  <m:oMath xmlns:m="http://schemas.openxmlformats.org/officeDocument/2006/math">
                    <m:r>
                      <a:rPr lang="en-US" sz="1600" i="1">
                        <a:solidFill>
                          <a:schemeClr val="tx1"/>
                        </a:solidFill>
                        <a:latin typeface="Cambria Math" panose="02040503050406030204" pitchFamily="18" charset="0"/>
                      </a:rPr>
                      <m:t>𝑎</m:t>
                    </m:r>
                  </m:oMath>
                </a14:m>
                <a:r>
                  <a:rPr lang="ru-RU" sz="1600" b="0" i="0" u="none" strike="noStrike" dirty="0">
                    <a:solidFill>
                      <a:schemeClr val="tx1"/>
                    </a:solidFill>
                    <a:effectLst/>
                    <a:latin typeface="Söhne"/>
                  </a:rPr>
                  <a:t> находясь в состоянии </a:t>
                </a:r>
                <a:r>
                  <a:rPr lang="en-GB" sz="1600" b="0" i="1" u="none" strike="noStrike" dirty="0">
                    <a:solidFill>
                      <a:schemeClr val="tx1"/>
                    </a:solidFill>
                    <a:effectLst/>
                    <a:latin typeface="KaTeX_Math"/>
                  </a:rPr>
                  <a:t>s</a:t>
                </a:r>
                <a:r>
                  <a:rPr lang="en-GB" sz="1600" b="0" i="0" u="none" strike="noStrike" dirty="0">
                    <a:solidFill>
                      <a:schemeClr val="tx1"/>
                    </a:solidFill>
                    <a:effectLst/>
                    <a:latin typeface="Söhne"/>
                  </a:rPr>
                  <a:t>.</a:t>
                </a:r>
              </a:p>
              <a:p>
                <a:pPr marL="133350" indent="0" algn="l">
                  <a:buNone/>
                </a:pPr>
                <a14:m>
                  <m:oMath xmlns:m="http://schemas.openxmlformats.org/officeDocument/2006/math">
                    <m:r>
                      <a:rPr lang="en-US" sz="1600" b="0" i="1" smtClean="0">
                        <a:solidFill>
                          <a:schemeClr val="tx1"/>
                        </a:solidFill>
                        <a:latin typeface="Cambria Math" panose="02040503050406030204" pitchFamily="18" charset="0"/>
                      </a:rPr>
                      <m:t>𝜋</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𝑠</m:t>
                    </m:r>
                    <m:r>
                      <a:rPr lang="en-US" sz="1600" b="0" i="1" smtClean="0">
                        <a:solidFill>
                          <a:schemeClr val="tx1"/>
                        </a:solidFill>
                        <a:latin typeface="Cambria Math" panose="02040503050406030204" pitchFamily="18" charset="0"/>
                      </a:rPr>
                      <m:t>) </m:t>
                    </m:r>
                  </m:oMath>
                </a14:m>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вероятность выбора действия </a:t>
                </a:r>
                <a:r>
                  <a:rPr lang="en-GB" sz="1600" b="0" i="1" u="none" strike="noStrike" dirty="0">
                    <a:solidFill>
                      <a:schemeClr val="tx1"/>
                    </a:solidFill>
                    <a:effectLst/>
                    <a:latin typeface="KaTeX_Math"/>
                  </a:rPr>
                  <a:t>a</a:t>
                </a:r>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в состоянии </a:t>
                </a:r>
                <a:r>
                  <a:rPr lang="en-GB" sz="1600" b="0" i="1" u="none" strike="noStrike" dirty="0">
                    <a:solidFill>
                      <a:schemeClr val="tx1"/>
                    </a:solidFill>
                    <a:effectLst/>
                    <a:latin typeface="KaTeX_Math"/>
                  </a:rPr>
                  <a:t>s</a:t>
                </a:r>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при использовании стратегии </a:t>
                </a:r>
                <a:r>
                  <a:rPr lang="el-GR" sz="1600" b="0" i="1" u="none" strike="noStrike" dirty="0">
                    <a:solidFill>
                      <a:schemeClr val="tx1"/>
                    </a:solidFill>
                    <a:effectLst/>
                    <a:latin typeface="KaTeX_Math"/>
                  </a:rPr>
                  <a:t>π</a:t>
                </a:r>
                <a:r>
                  <a:rPr lang="el-GR" sz="1600" b="0" i="0" u="none" strike="noStrike" dirty="0">
                    <a:solidFill>
                      <a:schemeClr val="tx1"/>
                    </a:solidFill>
                    <a:effectLst/>
                    <a:latin typeface="Söhne"/>
                  </a:rPr>
                  <a:t>.</a:t>
                </a:r>
              </a:p>
              <a:p>
                <a:pPr marL="133350" indent="0" algn="l">
                  <a:buNone/>
                </a:pPr>
                <a14:m>
                  <m:oMath xmlns:m="http://schemas.openxmlformats.org/officeDocument/2006/math">
                    <m:r>
                      <a:rPr lang="en-US" sz="1600" b="0" i="1" smtClean="0">
                        <a:solidFill>
                          <a:schemeClr val="tx1"/>
                        </a:solidFill>
                        <a:latin typeface="Cambria Math" panose="02040503050406030204" pitchFamily="18" charset="0"/>
                      </a:rPr>
                      <m:t>𝒫</m:t>
                    </m:r>
                    <m:d>
                      <m:dPr>
                        <m:ctrlPr>
                          <a:rPr lang="en-US" sz="1600" b="0" i="1" smtClean="0">
                            <a:solidFill>
                              <a:schemeClr val="tx1"/>
                            </a:solidFill>
                            <a:latin typeface="Cambria Math" panose="02040503050406030204" pitchFamily="18" charset="0"/>
                          </a:rPr>
                        </m:ctrlPr>
                      </m:dPr>
                      <m:e>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𝑠</m:t>
                            </m:r>
                          </m:e>
                          <m:sup>
                            <m:r>
                              <a:rPr lang="en-US" sz="1600" b="0" i="1" smtClean="0">
                                <a:solidFill>
                                  <a:schemeClr val="tx1"/>
                                </a:solidFill>
                                <a:latin typeface="Cambria Math" panose="02040503050406030204" pitchFamily="18" charset="0"/>
                              </a:rPr>
                              <m:t>′</m:t>
                            </m:r>
                          </m:sup>
                        </m:sSup>
                      </m:e>
                      <m:e>
                        <m:r>
                          <a:rPr lang="en-US" sz="1600" b="0" i="1" smtClean="0">
                            <a:solidFill>
                              <a:schemeClr val="tx1"/>
                            </a:solidFill>
                            <a:latin typeface="Cambria Math" panose="02040503050406030204" pitchFamily="18" charset="0"/>
                          </a:rPr>
                          <m:t>𝑠</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𝑎</m:t>
                        </m:r>
                      </m:e>
                    </m:d>
                    <m:r>
                      <a:rPr lang="en-US" sz="1600" b="0" i="1" smtClean="0">
                        <a:solidFill>
                          <a:schemeClr val="tx1"/>
                        </a:solidFill>
                        <a:latin typeface="Cambria Math" panose="02040503050406030204" pitchFamily="18" charset="0"/>
                      </a:rPr>
                      <m:t> </m:t>
                    </m:r>
                  </m:oMath>
                </a14:m>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вероятность перехода в состояние </a:t>
                </a:r>
                <a:r>
                  <a:rPr lang="en-GB" sz="1600" b="0" i="1" u="none" strike="noStrike" dirty="0">
                    <a:solidFill>
                      <a:schemeClr val="tx1"/>
                    </a:solidFill>
                    <a:effectLst/>
                    <a:latin typeface="KaTeX_Math"/>
                  </a:rPr>
                  <a:t>s</a:t>
                </a:r>
                <a:r>
                  <a:rPr lang="en-GB" sz="1600" b="0" i="0" u="none" strike="noStrike" dirty="0">
                    <a:solidFill>
                      <a:schemeClr val="tx1"/>
                    </a:solidFill>
                    <a:effectLst/>
                    <a:latin typeface="KaTeX_Main"/>
                  </a:rPr>
                  <a:t>′</a:t>
                </a:r>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и получения вознаграждения </a:t>
                </a:r>
                <a14:m>
                  <m:oMath xmlns:m="http://schemas.openxmlformats.org/officeDocument/2006/math">
                    <m:r>
                      <a:rPr lang="en-US" sz="1600" b="0" i="1" u="none" strike="noStrike" dirty="0" smtClean="0">
                        <a:solidFill>
                          <a:schemeClr val="tx1"/>
                        </a:solidFill>
                        <a:effectLst/>
                        <a:latin typeface="Cambria Math" panose="02040503050406030204" pitchFamily="18" charset="0"/>
                      </a:rPr>
                      <m:t>ℛ</m:t>
                    </m:r>
                    <m:r>
                      <a:rPr lang="en-US" sz="1600" b="0" i="1" u="none" strike="noStrike" dirty="0" smtClean="0">
                        <a:solidFill>
                          <a:schemeClr val="tx1"/>
                        </a:solidFill>
                        <a:effectLst/>
                        <a:latin typeface="Cambria Math" panose="02040503050406030204" pitchFamily="18" charset="0"/>
                      </a:rPr>
                      <m:t>(</m:t>
                    </m:r>
                    <m:r>
                      <a:rPr lang="en-US" sz="1600" b="0" i="1" u="none" strike="noStrike" dirty="0" smtClean="0">
                        <a:solidFill>
                          <a:schemeClr val="tx1"/>
                        </a:solidFill>
                        <a:effectLst/>
                        <a:latin typeface="Cambria Math" panose="02040503050406030204" pitchFamily="18" charset="0"/>
                      </a:rPr>
                      <m:t>𝑠</m:t>
                    </m:r>
                    <m:r>
                      <a:rPr lang="en-US" sz="1600" b="0" i="1" u="none" strike="noStrike" dirty="0" smtClean="0">
                        <a:solidFill>
                          <a:schemeClr val="tx1"/>
                        </a:solidFill>
                        <a:effectLst/>
                        <a:latin typeface="Cambria Math" panose="02040503050406030204" pitchFamily="18" charset="0"/>
                      </a:rPr>
                      <m:t>, </m:t>
                    </m:r>
                    <m:r>
                      <a:rPr lang="en-US" sz="1600" b="0" i="1" u="none" strike="noStrike" dirty="0" smtClean="0">
                        <a:solidFill>
                          <a:schemeClr val="tx1"/>
                        </a:solidFill>
                        <a:effectLst/>
                        <a:latin typeface="Cambria Math" panose="02040503050406030204" pitchFamily="18" charset="0"/>
                      </a:rPr>
                      <m:t>𝑎</m:t>
                    </m:r>
                    <m:r>
                      <a:rPr lang="en-US" sz="1600" b="0" i="1" u="none" strike="noStrike" dirty="0" smtClean="0">
                        <a:solidFill>
                          <a:schemeClr val="tx1"/>
                        </a:solidFill>
                        <a:effectLst/>
                        <a:latin typeface="Cambria Math" panose="02040503050406030204" pitchFamily="18" charset="0"/>
                      </a:rPr>
                      <m:t>)</m:t>
                    </m:r>
                  </m:oMath>
                </a14:m>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при выполнении действия </a:t>
                </a:r>
                <a:r>
                  <a:rPr lang="en-GB" sz="1600" b="0" i="1" u="none" strike="noStrike" dirty="0">
                    <a:solidFill>
                      <a:schemeClr val="tx1"/>
                    </a:solidFill>
                    <a:effectLst/>
                    <a:latin typeface="KaTeX_Math"/>
                  </a:rPr>
                  <a:t>a</a:t>
                </a:r>
                <a:r>
                  <a:rPr lang="en-GB" sz="1600" b="0" i="0" u="none" strike="noStrike" dirty="0">
                    <a:solidFill>
                      <a:schemeClr val="tx1"/>
                    </a:solidFill>
                    <a:effectLst/>
                    <a:latin typeface="Söhne"/>
                  </a:rPr>
                  <a:t> </a:t>
                </a:r>
                <a:r>
                  <a:rPr lang="ru-RU" sz="1600" b="0" i="0" u="none" strike="noStrike" dirty="0">
                    <a:solidFill>
                      <a:schemeClr val="tx1"/>
                    </a:solidFill>
                    <a:effectLst/>
                    <a:latin typeface="Söhne"/>
                  </a:rPr>
                  <a:t>в состоянии </a:t>
                </a:r>
                <a:r>
                  <a:rPr lang="en-GB" sz="1600" b="0" i="1" u="none" strike="noStrike" dirty="0">
                    <a:solidFill>
                      <a:schemeClr val="tx1"/>
                    </a:solidFill>
                    <a:effectLst/>
                    <a:latin typeface="KaTeX_Math"/>
                  </a:rPr>
                  <a:t>s</a:t>
                </a:r>
                <a:r>
                  <a:rPr lang="en-GB" sz="1600" b="0" i="0" u="none" strike="noStrike" dirty="0">
                    <a:solidFill>
                      <a:schemeClr val="tx1"/>
                    </a:solidFill>
                    <a:effectLst/>
                    <a:latin typeface="Söhne"/>
                  </a:rPr>
                  <a:t>.</a:t>
                </a:r>
              </a:p>
              <a:p>
                <a:pPr marL="133350" indent="0" algn="l">
                  <a:buNone/>
                </a:pPr>
                <a14:m>
                  <m:oMath xmlns:m="http://schemas.openxmlformats.org/officeDocument/2006/math">
                    <m:r>
                      <a:rPr lang="en-US" sz="1600" b="0" i="1" smtClean="0">
                        <a:solidFill>
                          <a:schemeClr val="tx1"/>
                        </a:solidFill>
                        <a:latin typeface="Cambria Math" panose="02040503050406030204" pitchFamily="18" charset="0"/>
                      </a:rPr>
                      <m:t>𝛾</m:t>
                    </m:r>
                  </m:oMath>
                </a14:m>
                <a:r>
                  <a:rPr lang="el-GR" sz="1600" b="0" i="0" u="none" strike="noStrike" dirty="0">
                    <a:solidFill>
                      <a:schemeClr val="tx1"/>
                    </a:solidFill>
                    <a:effectLst/>
                    <a:latin typeface="Söhne"/>
                  </a:rPr>
                  <a:t> - </a:t>
                </a:r>
                <a:r>
                  <a:rPr lang="ru-RU" sz="1600" b="0" i="0" u="none" strike="noStrike" dirty="0">
                    <a:solidFill>
                      <a:schemeClr val="tx1"/>
                    </a:solidFill>
                    <a:effectLst/>
                    <a:latin typeface="Söhne"/>
                  </a:rPr>
                  <a:t>коэффициент дисконтирования, который определяет важность будущих вознаграждений по сравнению с немедленными вознаграждениями.</a:t>
                </a:r>
              </a:p>
              <a:p>
                <a:pPr marL="0" indent="0">
                  <a:lnSpc>
                    <a:spcPct val="115000"/>
                  </a:lnSpc>
                  <a:buNone/>
                </a:pPr>
                <a:endParaRPr sz="1600" dirty="0">
                  <a:solidFill>
                    <a:schemeClr val="tx1"/>
                  </a:solidFill>
                </a:endParaRPr>
              </a:p>
            </p:txBody>
          </p:sp>
        </mc:Choice>
        <mc:Fallback xmlns="">
          <p:sp>
            <p:nvSpPr>
              <p:cNvPr id="311" name="Google Shape;311;p57"/>
              <p:cNvSpPr txBox="1">
                <a:spLocks noGrp="1" noRot="1" noChangeAspect="1" noMove="1" noResize="1" noEditPoints="1" noAdjustHandles="1" noChangeArrowheads="1" noChangeShapeType="1" noTextEdit="1"/>
              </p:cNvSpPr>
              <p:nvPr>
                <p:ph type="body" idx="1"/>
              </p:nvPr>
            </p:nvSpPr>
            <p:spPr>
              <a:xfrm>
                <a:off x="487469" y="878673"/>
                <a:ext cx="8169062" cy="3597073"/>
              </a:xfrm>
              <a:prstGeom prst="rect">
                <a:avLst/>
              </a:prstGeom>
              <a:blipFill>
                <a:blip r:embed="rId3"/>
                <a:stretch>
                  <a:fillRect t="-10211" r="-311"/>
                </a:stretch>
              </a:blipFill>
            </p:spPr>
            <p:txBody>
              <a:bodyPr/>
              <a:lstStyle/>
              <a:p>
                <a:r>
                  <a:rPr lang="en-RU">
                    <a:noFill/>
                  </a:rPr>
                  <a:t> </a:t>
                </a:r>
              </a:p>
            </p:txBody>
          </p:sp>
        </mc:Fallback>
      </mc:AlternateContent>
    </p:spTree>
    <p:extLst>
      <p:ext uri="{BB962C8B-B14F-4D97-AF65-F5344CB8AC3E}">
        <p14:creationId xmlns:p14="http://schemas.microsoft.com/office/powerpoint/2010/main" val="701184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Правило сравнения политики</a:t>
            </a:r>
            <a:endParaRPr dirty="0"/>
          </a:p>
        </p:txBody>
      </p:sp>
      <mc:AlternateContent xmlns:mc="http://schemas.openxmlformats.org/markup-compatibility/2006" xmlns:a14="http://schemas.microsoft.com/office/drawing/2010/main">
        <mc:Choice Requires="a14">
          <p:sp>
            <p:nvSpPr>
              <p:cNvPr id="311" name="Google Shape;311;p57"/>
              <p:cNvSpPr txBox="1">
                <a:spLocks noGrp="1"/>
              </p:cNvSpPr>
              <p:nvPr>
                <p:ph type="body" idx="1"/>
              </p:nvPr>
            </p:nvSpPr>
            <p:spPr>
              <a:xfrm>
                <a:off x="500550" y="1445513"/>
                <a:ext cx="8148436" cy="2614800"/>
              </a:xfrm>
              <a:prstGeom prst="rect">
                <a:avLst/>
              </a:prstGeom>
            </p:spPr>
            <p:txBody>
              <a:bodyPr spcFirstLastPara="1" wrap="square" lIns="91425" tIns="91425" rIns="91425" bIns="91425" anchor="t" anchorCtr="0">
                <a:noAutofit/>
              </a:bodyPr>
              <a:lstStyle/>
              <a:p>
                <a:pPr marL="0" indent="0">
                  <a:lnSpc>
                    <a:spcPct val="115000"/>
                  </a:lnSpc>
                  <a:buNone/>
                </a:pPr>
                <a:r>
                  <a:rPr lang="ru-RU" sz="1600" dirty="0"/>
                  <a:t>Для политики справедлив частичный порядок:</a:t>
                </a:r>
                <a:endParaRPr lang="en-US" sz="1600" dirty="0"/>
              </a:p>
              <a:p>
                <a:pPr marL="0" indent="0">
                  <a:lnSpc>
                    <a:spcPct val="115000"/>
                  </a:lnSpc>
                  <a:buNone/>
                </a:pPr>
                <a:endParaRPr lang="ru-RU" sz="1600" dirty="0"/>
              </a:p>
              <a:p>
                <a:pPr marL="0" indent="0" algn="ctr">
                  <a:lnSpc>
                    <a:spcPct val="115000"/>
                  </a:lnSpc>
                  <a:buNone/>
                </a:pPr>
                <a14:m>
                  <m:oMath xmlns:m="http://schemas.openxmlformats.org/officeDocument/2006/math">
                    <m:sSup>
                      <m:sSupPr>
                        <m:ctrlPr>
                          <a:rPr lang="en-GB" sz="2400" i="1" smtClean="0">
                            <a:latin typeface="Cambria Math" panose="02040503050406030204" pitchFamily="18" charset="0"/>
                          </a:rPr>
                        </m:ctrlPr>
                      </m:sSupPr>
                      <m:e>
                        <m:r>
                          <a:rPr lang="en-US" sz="2400" b="0" i="1" smtClean="0">
                            <a:latin typeface="Cambria Math" panose="02040503050406030204" pitchFamily="18" charset="0"/>
                          </a:rPr>
                          <m:t>𝜋</m:t>
                        </m:r>
                      </m:e>
                      <m:sup>
                        <m:r>
                          <a:rPr lang="en-US" sz="2400" b="0" i="1" smtClean="0">
                            <a:latin typeface="Cambria Math" panose="02040503050406030204" pitchFamily="18" charset="0"/>
                          </a:rPr>
                          <m:t>′</m:t>
                        </m:r>
                      </m:sup>
                    </m:sSup>
                    <m:r>
                      <a:rPr lang="en-GB"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𝜋</m:t>
                    </m:r>
                    <m:r>
                      <a:rPr lang="en-US" sz="2400" b="0" i="1" smtClean="0">
                        <a:latin typeface="Cambria Math" panose="02040503050406030204" pitchFamily="18" charset="0"/>
                        <a:ea typeface="Cambria Math" panose="02040503050406030204" pitchFamily="18" charset="0"/>
                      </a:rPr>
                      <m:t> ⟺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𝑣</m:t>
                        </m:r>
                      </m:e>
                      <m:sub>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𝜋</m:t>
                            </m:r>
                          </m:e>
                          <m:sup>
                            <m:r>
                              <a:rPr lang="en-US" sz="2400" b="0" i="1" smtClean="0">
                                <a:latin typeface="Cambria Math" panose="02040503050406030204" pitchFamily="18" charset="0"/>
                                <a:ea typeface="Cambria Math" panose="02040503050406030204" pitchFamily="18" charset="0"/>
                              </a:rPr>
                              <m:t>′</m:t>
                            </m:r>
                          </m:sup>
                        </m:sSup>
                      </m:sub>
                    </m:sSub>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𝑠</m:t>
                        </m:r>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𝑣</m:t>
                        </m:r>
                      </m:e>
                      <m:sub>
                        <m:r>
                          <a:rPr lang="en-US" sz="2400" b="0" i="1" smtClean="0">
                            <a:latin typeface="Cambria Math" panose="02040503050406030204" pitchFamily="18" charset="0"/>
                            <a:ea typeface="Cambria Math" panose="02040503050406030204" pitchFamily="18" charset="0"/>
                          </a:rPr>
                          <m:t>𝜋</m:t>
                        </m:r>
                      </m:sub>
                    </m:sSub>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𝑠</m:t>
                        </m:r>
                      </m:e>
                    </m:d>
                    <m:r>
                      <a:rPr lang="en-US" sz="2400" b="0" i="1" smtClean="0">
                        <a:latin typeface="Cambria Math" panose="02040503050406030204" pitchFamily="18" charset="0"/>
                        <a:ea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𝑠</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oMath>
                </a14:m>
                <a:r>
                  <a:rPr lang="en-US" sz="2400" dirty="0"/>
                  <a:t>  </a:t>
                </a:r>
              </a:p>
              <a:p>
                <a:pPr marL="0" indent="0" algn="ctr">
                  <a:lnSpc>
                    <a:spcPct val="115000"/>
                  </a:lnSpc>
                  <a:buNone/>
                </a:pPr>
                <a:endParaRPr lang="en-US" sz="1600" dirty="0"/>
              </a:p>
              <a:p>
                <a:pPr marL="0" indent="0">
                  <a:lnSpc>
                    <a:spcPct val="115000"/>
                  </a:lnSpc>
                  <a:buNone/>
                </a:pPr>
                <a:r>
                  <a:rPr lang="ru-RU" sz="1600" dirty="0"/>
                  <a:t>Политика 𝜋′ больше или равна политике 𝜋 если 𝑣-функция от политики 𝜋′ больше или равна 𝑣-функции от политики 𝜋 для любого состояния 𝑠.</a:t>
                </a:r>
                <a:endParaRPr sz="1600" dirty="0"/>
              </a:p>
            </p:txBody>
          </p:sp>
        </mc:Choice>
        <mc:Fallback xmlns="">
          <p:sp>
            <p:nvSpPr>
              <p:cNvPr id="311" name="Google Shape;311;p57"/>
              <p:cNvSpPr txBox="1">
                <a:spLocks noGrp="1" noRot="1" noChangeAspect="1" noMove="1" noResize="1" noEditPoints="1" noAdjustHandles="1" noChangeArrowheads="1" noChangeShapeType="1" noTextEdit="1"/>
              </p:cNvSpPr>
              <p:nvPr>
                <p:ph type="body" idx="1"/>
              </p:nvPr>
            </p:nvSpPr>
            <p:spPr>
              <a:xfrm>
                <a:off x="500550" y="1445513"/>
                <a:ext cx="8148436" cy="2614800"/>
              </a:xfrm>
              <a:prstGeom prst="rect">
                <a:avLst/>
              </a:prstGeom>
              <a:blipFill>
                <a:blip r:embed="rId3"/>
                <a:stretch>
                  <a:fillRect l="-467"/>
                </a:stretch>
              </a:blipFill>
            </p:spPr>
            <p:txBody>
              <a:bodyPr/>
              <a:lstStyle/>
              <a:p>
                <a:r>
                  <a:rPr lang="en-TR">
                    <a:noFill/>
                  </a:rPr>
                  <a:t> </a:t>
                </a:r>
              </a:p>
            </p:txBody>
          </p:sp>
        </mc:Fallback>
      </mc:AlternateContent>
    </p:spTree>
    <p:extLst>
      <p:ext uri="{BB962C8B-B14F-4D97-AF65-F5344CB8AC3E}">
        <p14:creationId xmlns:p14="http://schemas.microsoft.com/office/powerpoint/2010/main" val="2292588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6"/>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RU" sz="4800" dirty="0">
                <a:latin typeface="Roboto"/>
                <a:ea typeface="Roboto"/>
                <a:cs typeface="Roboto"/>
                <a:sym typeface="Roboto"/>
              </a:rPr>
              <a:t>Алгоритм </a:t>
            </a:r>
            <a:r>
              <a:rPr lang="en-US" sz="4800" dirty="0">
                <a:latin typeface="Roboto"/>
                <a:ea typeface="Roboto"/>
                <a:cs typeface="Roboto"/>
                <a:sym typeface="Roboto"/>
              </a:rPr>
              <a:t>SARSA</a:t>
            </a:r>
            <a:endParaRPr dirty="0"/>
          </a:p>
        </p:txBody>
      </p:sp>
    </p:spTree>
    <p:extLst>
      <p:ext uri="{BB962C8B-B14F-4D97-AF65-F5344CB8AC3E}">
        <p14:creationId xmlns:p14="http://schemas.microsoft.com/office/powerpoint/2010/main" val="4249746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en-GB" b="1" i="0" u="none" strike="noStrike" dirty="0">
                <a:solidFill>
                  <a:srgbClr val="000000"/>
                </a:solidFill>
                <a:effectLst/>
                <a:latin typeface="Helvetica Neue" panose="02000503000000020004" pitchFamily="2" charset="0"/>
              </a:rPr>
              <a:t>Temporal-Difference policy evaluation</a:t>
            </a:r>
            <a:endParaRPr dirty="0"/>
          </a:p>
        </p:txBody>
      </p:sp>
      <mc:AlternateContent xmlns:mc="http://schemas.openxmlformats.org/markup-compatibility/2006" xmlns:a14="http://schemas.microsoft.com/office/drawing/2010/main">
        <mc:Choice Requires="a14">
          <p:sp>
            <p:nvSpPr>
              <p:cNvPr id="311" name="Google Shape;311;p57"/>
              <p:cNvSpPr txBox="1">
                <a:spLocks noGrp="1"/>
              </p:cNvSpPr>
              <p:nvPr>
                <p:ph type="body" idx="1"/>
              </p:nvPr>
            </p:nvSpPr>
            <p:spPr>
              <a:xfrm>
                <a:off x="122850" y="1032459"/>
                <a:ext cx="8801144" cy="3116094"/>
              </a:xfrm>
              <a:prstGeom prst="rect">
                <a:avLst/>
              </a:prstGeom>
            </p:spPr>
            <p:txBody>
              <a:bodyPr spcFirstLastPara="1" wrap="square" lIns="91425" tIns="91425" rIns="91425" bIns="91425" anchor="t" anchorCtr="0">
                <a:noAutofit/>
              </a:bodyPr>
              <a:lstStyle/>
              <a:p>
                <a:pPr marL="133350" indent="0">
                  <a:buNone/>
                </a:pPr>
                <a:r>
                  <a:rPr lang="ru-RU" sz="1800" b="0" i="0" u="none" strike="noStrike" dirty="0">
                    <a:solidFill>
                      <a:srgbClr val="000000"/>
                    </a:solidFill>
                    <a:effectLst/>
                    <a:latin typeface="Helvetica Neue" panose="02000503000000020004" pitchFamily="2" charset="0"/>
                  </a:rPr>
                  <a:t>Мы можем искать </a:t>
                </a:r>
                <a:r>
                  <a:rPr lang="ru-RU" sz="1800" b="0" i="0" u="none" strike="noStrike" dirty="0">
                    <a:solidFill>
                      <a:srgbClr val="000000"/>
                    </a:solidFill>
                    <a:effectLst/>
                    <a:latin typeface="STIXMathJax_Normal-italic"/>
                  </a:rPr>
                  <a:t>𝑞</a:t>
                </a:r>
                <a:r>
                  <a:rPr lang="ru-RU" sz="1800" b="0" i="0" u="none" strike="noStrike" baseline="-25000" dirty="0">
                    <a:solidFill>
                      <a:srgbClr val="000000"/>
                    </a:solidFill>
                    <a:effectLst/>
                    <a:latin typeface="STIXMathJax_Normal-italic"/>
                  </a:rPr>
                  <a:t>𝜋</a:t>
                </a:r>
                <a:r>
                  <a:rPr lang="ru-RU" sz="1800" b="0" i="0" u="none" strike="noStrike" dirty="0">
                    <a:solidFill>
                      <a:srgbClr val="000000"/>
                    </a:solidFill>
                    <a:effectLst/>
                    <a:latin typeface="Helvetica Neue" panose="02000503000000020004" pitchFamily="2" charset="0"/>
                  </a:rPr>
                  <a:t> </a:t>
                </a:r>
                <a:r>
                  <a:rPr lang="ru-RU" sz="1800" dirty="0">
                    <a:solidFill>
                      <a:srgbClr val="000000"/>
                    </a:solidFill>
                    <a:latin typeface="Helvetica Neue" panose="02000503000000020004" pitchFamily="2" charset="0"/>
                  </a:rPr>
                  <a:t>как решение</a:t>
                </a:r>
                <a:r>
                  <a:rPr lang="ru-RU" sz="1800" b="0" i="0" u="none" strike="noStrike" dirty="0">
                    <a:solidFill>
                      <a:srgbClr val="000000"/>
                    </a:solidFill>
                    <a:effectLst/>
                    <a:latin typeface="Helvetica Neue" panose="02000503000000020004" pitchFamily="2" charset="0"/>
                  </a:rPr>
                  <a:t> уравнения Беллмана и принципа динамического программирования. Вспомним уравнение Беллмана для </a:t>
                </a:r>
                <a:r>
                  <a:rPr lang="ru-RU" sz="1800" b="0" i="0" u="none" strike="noStrike" dirty="0">
                    <a:solidFill>
                      <a:srgbClr val="000000"/>
                    </a:solidFill>
                    <a:effectLst/>
                    <a:latin typeface="STIXMathJax_Normal-italic"/>
                  </a:rPr>
                  <a:t>𝑞</a:t>
                </a:r>
                <a:r>
                  <a:rPr lang="ru-RU" sz="1800" b="0" i="0" u="none" strike="noStrike" baseline="-25000" dirty="0">
                    <a:solidFill>
                      <a:srgbClr val="000000"/>
                    </a:solidFill>
                    <a:effectLst/>
                    <a:latin typeface="STIXMathJax_Normal-italic"/>
                  </a:rPr>
                  <a:t>𝜋</a:t>
                </a:r>
                <a:r>
                  <a:rPr lang="ru-RU" sz="1800" b="0" i="0" u="none" strike="noStrike" dirty="0">
                    <a:solidFill>
                      <a:srgbClr val="000000"/>
                    </a:solidFill>
                    <a:effectLst/>
                    <a:latin typeface="Helvetica Neue" panose="02000503000000020004" pitchFamily="2" charset="0"/>
                  </a:rPr>
                  <a:t>:</a:t>
                </a:r>
                <a:endParaRPr lang="en-US" sz="1800" b="0" i="0" u="none" strike="noStrike" dirty="0">
                  <a:solidFill>
                    <a:srgbClr val="000000"/>
                  </a:solidFill>
                  <a:effectLst/>
                  <a:latin typeface="Helvetica Neue" panose="02000503000000020004" pitchFamily="2" charset="0"/>
                </a:endParaRPr>
              </a:p>
              <a:p>
                <a:pPr marL="133350" indent="0">
                  <a:buNone/>
                </a:pPr>
                <a:endParaRPr lang="en-US" sz="800" b="0" i="0" u="none" strike="noStrike" dirty="0">
                  <a:solidFill>
                    <a:srgbClr val="000000"/>
                  </a:solidFill>
                  <a:effectLst/>
                  <a:latin typeface="Helvetica Neue" panose="02000503000000020004" pitchFamily="2" charset="0"/>
                </a:endParaRPr>
              </a:p>
              <a:p>
                <a:pPr marL="0" indent="0" algn="ctr">
                  <a:lnSpc>
                    <a:spcPct val="115000"/>
                  </a:lnSpc>
                  <a:buNone/>
                </a:pPr>
                <a14:m>
                  <m:oMath xmlns:m="http://schemas.openxmlformats.org/officeDocument/2006/math">
                    <m:sSub>
                      <m:sSubPr>
                        <m:ctrlPr>
                          <a:rPr lang="ru-RU" sz="180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𝜋</m:t>
                        </m:r>
                      </m:sub>
                    </m:sSub>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𝑠</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𝑎</m:t>
                        </m:r>
                      </m:e>
                    </m:d>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ℛ</m:t>
                    </m:r>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𝑠</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𝑎</m:t>
                        </m:r>
                      </m:e>
                    </m:d>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𝛾</m:t>
                    </m:r>
                    <m:nary>
                      <m:naryPr>
                        <m:chr m:val="∑"/>
                        <m:supHide m:val="on"/>
                        <m:ctrlPr>
                          <a:rPr lang="en-US" sz="1800" b="0" i="1" smtClean="0">
                            <a:solidFill>
                              <a:schemeClr val="tx1"/>
                            </a:solidFill>
                            <a:latin typeface="Cambria Math" panose="02040503050406030204" pitchFamily="18" charset="0"/>
                          </a:rPr>
                        </m:ctrlPr>
                      </m:naryPr>
                      <m:sub>
                        <m:sSup>
                          <m:sSupPr>
                            <m:ctrlPr>
                              <a:rPr lang="en-US" sz="1800" b="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𝑠</m:t>
                            </m:r>
                          </m:e>
                          <m:sup>
                            <m:r>
                              <a:rPr lang="en-US" sz="1800" b="0" i="1" smtClean="0">
                                <a:solidFill>
                                  <a:schemeClr val="tx1"/>
                                </a:solidFill>
                                <a:latin typeface="Cambria Math" panose="02040503050406030204" pitchFamily="18" charset="0"/>
                              </a:rPr>
                              <m:t>′</m:t>
                            </m:r>
                          </m:sup>
                        </m:sSup>
                      </m:sub>
                      <m:sup/>
                      <m:e>
                        <m:r>
                          <a:rPr lang="en-US" sz="1800" b="0" i="1" smtClean="0">
                            <a:solidFill>
                              <a:schemeClr val="tx1"/>
                            </a:solidFill>
                            <a:latin typeface="Cambria Math" panose="02040503050406030204" pitchFamily="18" charset="0"/>
                          </a:rPr>
                          <m:t>𝒫</m:t>
                        </m:r>
                        <m:r>
                          <a:rPr lang="en-US" sz="1800" b="0" i="1" smtClean="0">
                            <a:solidFill>
                              <a:schemeClr val="tx1"/>
                            </a:solidFill>
                            <a:latin typeface="Cambria Math" panose="02040503050406030204" pitchFamily="18" charset="0"/>
                          </a:rPr>
                          <m:t>(</m:t>
                        </m:r>
                        <m:sSup>
                          <m:sSupPr>
                            <m:ctrlPr>
                              <a:rPr lang="en-US" sz="1800" b="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𝑠</m:t>
                            </m:r>
                          </m:e>
                          <m:sup>
                            <m:r>
                              <a:rPr lang="en-US" sz="1800" b="0" i="1" smtClean="0">
                                <a:solidFill>
                                  <a:schemeClr val="tx1"/>
                                </a:solidFill>
                                <a:latin typeface="Cambria Math" panose="02040503050406030204" pitchFamily="18" charset="0"/>
                              </a:rPr>
                              <m:t>′</m:t>
                            </m:r>
                          </m:sup>
                        </m:sSup>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𝑠</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𝑎</m:t>
                        </m:r>
                        <m:r>
                          <a:rPr lang="en-US" sz="1800" b="0" i="1" smtClean="0">
                            <a:solidFill>
                              <a:schemeClr val="tx1"/>
                            </a:solidFill>
                            <a:latin typeface="Cambria Math" panose="02040503050406030204" pitchFamily="18" charset="0"/>
                          </a:rPr>
                          <m:t>)</m:t>
                        </m:r>
                      </m:e>
                    </m:nary>
                    <m:nary>
                      <m:naryPr>
                        <m:chr m:val="∑"/>
                        <m:supHide m:val="on"/>
                        <m:ctrlPr>
                          <a:rPr lang="en-US" sz="1800" b="0" i="1" smtClean="0">
                            <a:solidFill>
                              <a:schemeClr val="tx1"/>
                            </a:solidFill>
                            <a:latin typeface="Cambria Math" panose="02040503050406030204" pitchFamily="18" charset="0"/>
                          </a:rPr>
                        </m:ctrlPr>
                      </m:naryPr>
                      <m:sub>
                        <m:sSup>
                          <m:sSupPr>
                            <m:ctrlPr>
                              <a:rPr lang="en-US" sz="1800" b="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𝑎</m:t>
                            </m:r>
                          </m:e>
                          <m:sup>
                            <m:r>
                              <a:rPr lang="en-US" sz="1800" b="0" i="1" smtClean="0">
                                <a:solidFill>
                                  <a:schemeClr val="tx1"/>
                                </a:solidFill>
                                <a:latin typeface="Cambria Math" panose="02040503050406030204" pitchFamily="18" charset="0"/>
                              </a:rPr>
                              <m:t>′</m:t>
                            </m:r>
                          </m:sup>
                        </m:sSup>
                      </m:sub>
                      <m:sup/>
                      <m:e>
                        <m:r>
                          <a:rPr lang="en-US" sz="1800" b="0" i="1" smtClean="0">
                            <a:solidFill>
                              <a:schemeClr val="tx1"/>
                            </a:solidFill>
                            <a:latin typeface="Cambria Math" panose="02040503050406030204" pitchFamily="18" charset="0"/>
                          </a:rPr>
                          <m:t>𝜋</m:t>
                        </m:r>
                        <m:r>
                          <a:rPr lang="en-US" sz="1800" b="0" i="1" smtClean="0">
                            <a:solidFill>
                              <a:schemeClr val="tx1"/>
                            </a:solidFill>
                            <a:latin typeface="Cambria Math" panose="02040503050406030204" pitchFamily="18" charset="0"/>
                          </a:rPr>
                          <m:t>(</m:t>
                        </m:r>
                        <m:sSup>
                          <m:sSupPr>
                            <m:ctrlPr>
                              <a:rPr lang="en-US" sz="1800" i="1">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𝑎</m:t>
                            </m:r>
                          </m:e>
                          <m:sup>
                            <m:r>
                              <a:rPr lang="en-US" sz="1800" i="1">
                                <a:solidFill>
                                  <a:schemeClr val="tx1"/>
                                </a:solidFill>
                                <a:latin typeface="Cambria Math" panose="02040503050406030204" pitchFamily="18" charset="0"/>
                              </a:rPr>
                              <m:t>′</m:t>
                            </m:r>
                          </m:sup>
                        </m:sSup>
                        <m:r>
                          <a:rPr lang="en-US" sz="1800" b="0" i="1" smtClean="0">
                            <a:solidFill>
                              <a:schemeClr val="tx1"/>
                            </a:solidFill>
                            <a:latin typeface="Cambria Math" panose="02040503050406030204" pitchFamily="18" charset="0"/>
                          </a:rPr>
                          <m:t>,</m:t>
                        </m:r>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𝑠</m:t>
                            </m:r>
                          </m:e>
                          <m:sup>
                            <m:r>
                              <a:rPr lang="en-US" sz="1800" i="1">
                                <a:solidFill>
                                  <a:schemeClr val="tx1"/>
                                </a:solidFill>
                                <a:latin typeface="Cambria Math" panose="02040503050406030204" pitchFamily="18" charset="0"/>
                              </a:rPr>
                              <m:t>′</m:t>
                            </m:r>
                          </m:sup>
                        </m:sSup>
                        <m:r>
                          <a:rPr lang="en-US" sz="1800" b="0" i="1" smtClean="0">
                            <a:solidFill>
                              <a:schemeClr val="tx1"/>
                            </a:solidFill>
                            <a:latin typeface="Cambria Math" panose="02040503050406030204" pitchFamily="18" charset="0"/>
                          </a:rPr>
                          <m:t>)</m:t>
                        </m:r>
                      </m:e>
                    </m:nary>
                  </m:oMath>
                </a14:m>
                <a:r>
                  <a:rPr lang="ru-RU" sz="1800" dirty="0">
                    <a:solidFill>
                      <a:schemeClr val="tx1"/>
                    </a:solidFill>
                  </a:rPr>
                  <a:t> </a:t>
                </a:r>
                <a14:m>
                  <m:oMath xmlns:m="http://schemas.openxmlformats.org/officeDocument/2006/math">
                    <m:sSub>
                      <m:sSubPr>
                        <m:ctrlPr>
                          <a:rPr lang="ru-RU"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𝑞</m:t>
                        </m:r>
                      </m:e>
                      <m:sub>
                        <m:r>
                          <a:rPr lang="en-US" sz="1800" i="1">
                            <a:solidFill>
                              <a:schemeClr val="tx1"/>
                            </a:solidFill>
                            <a:latin typeface="Cambria Math" panose="02040503050406030204" pitchFamily="18" charset="0"/>
                          </a:rPr>
                          <m:t>𝜋</m:t>
                        </m:r>
                      </m:sub>
                    </m:sSub>
                    <m:d>
                      <m:dPr>
                        <m:ctrlPr>
                          <a:rPr lang="en-US" sz="1800" i="1">
                            <a:solidFill>
                              <a:schemeClr val="tx1"/>
                            </a:solidFill>
                            <a:latin typeface="Cambria Math" panose="02040503050406030204" pitchFamily="18" charset="0"/>
                          </a:rPr>
                        </m:ctrlPr>
                      </m:dPr>
                      <m:e>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𝑠</m:t>
                            </m:r>
                          </m:e>
                          <m:sup>
                            <m:r>
                              <a:rPr lang="en-US" sz="1800" i="1">
                                <a:solidFill>
                                  <a:schemeClr val="tx1"/>
                                </a:solidFill>
                                <a:latin typeface="Cambria Math" panose="02040503050406030204" pitchFamily="18" charset="0"/>
                              </a:rPr>
                              <m:t>′</m:t>
                            </m:r>
                          </m:sup>
                        </m:sSup>
                        <m:r>
                          <a:rPr lang="en-US" sz="1800" i="1">
                            <a:solidFill>
                              <a:schemeClr val="tx1"/>
                            </a:solidFill>
                            <a:latin typeface="Cambria Math" panose="02040503050406030204" pitchFamily="18" charset="0"/>
                          </a:rPr>
                          <m:t>,</m:t>
                        </m:r>
                        <m:sSup>
                          <m:sSupPr>
                            <m:ctrlPr>
                              <a:rPr lang="en-US" sz="1800" i="1">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𝑎</m:t>
                            </m:r>
                          </m:e>
                          <m:sup>
                            <m:r>
                              <a:rPr lang="en-US" sz="1800" i="1">
                                <a:solidFill>
                                  <a:schemeClr val="tx1"/>
                                </a:solidFill>
                                <a:latin typeface="Cambria Math" panose="02040503050406030204" pitchFamily="18" charset="0"/>
                              </a:rPr>
                              <m:t>′</m:t>
                            </m:r>
                          </m:sup>
                        </m:sSup>
                      </m:e>
                    </m:d>
                  </m:oMath>
                </a14:m>
                <a:endParaRPr lang="ru-RU" sz="1600" dirty="0">
                  <a:solidFill>
                    <a:schemeClr val="tx1"/>
                  </a:solidFill>
                  <a:latin typeface="Söhne"/>
                </a:endParaRPr>
              </a:p>
              <a:p>
                <a:pPr marL="133350" indent="0" algn="l">
                  <a:buNone/>
                </a:pPr>
                <a:r>
                  <a:rPr lang="ru-RU" sz="1200" b="0" i="0" u="none" strike="noStrike" dirty="0">
                    <a:solidFill>
                      <a:schemeClr val="tx1"/>
                    </a:solidFill>
                    <a:effectLst/>
                    <a:latin typeface="Söhne"/>
                  </a:rPr>
                  <a:t>где:</a:t>
                </a:r>
              </a:p>
              <a:p>
                <a:pPr marL="133350" indent="0">
                  <a:buNone/>
                </a:pPr>
                <a14:m>
                  <m:oMath xmlns:m="http://schemas.openxmlformats.org/officeDocument/2006/math">
                    <m:r>
                      <a:rPr lang="en-US" sz="1200" b="0" i="1" u="none" strike="noStrike" smtClean="0">
                        <a:solidFill>
                          <a:schemeClr val="tx1"/>
                        </a:solidFill>
                        <a:effectLst/>
                        <a:latin typeface="Cambria Math" panose="02040503050406030204" pitchFamily="18" charset="0"/>
                      </a:rPr>
                      <m:t>𝑞</m:t>
                    </m:r>
                    <m:r>
                      <a:rPr lang="en-US" sz="1200" b="0" i="1" u="none" strike="noStrike" smtClean="0">
                        <a:solidFill>
                          <a:schemeClr val="tx1"/>
                        </a:solidFill>
                        <a:effectLst/>
                        <a:latin typeface="Cambria Math" panose="02040503050406030204" pitchFamily="18" charset="0"/>
                      </a:rPr>
                      <m:t>(</m:t>
                    </m:r>
                    <m:r>
                      <a:rPr lang="en-US" sz="1200" b="0" i="1" u="none" strike="noStrike" smtClean="0">
                        <a:solidFill>
                          <a:schemeClr val="tx1"/>
                        </a:solidFill>
                        <a:effectLst/>
                        <a:latin typeface="Cambria Math" panose="02040503050406030204" pitchFamily="18" charset="0"/>
                      </a:rPr>
                      <m:t>𝑠</m:t>
                    </m:r>
                    <m:r>
                      <a:rPr lang="en-US" sz="1200" b="0" i="1" u="none" strike="noStrike" smtClean="0">
                        <a:solidFill>
                          <a:schemeClr val="tx1"/>
                        </a:solidFill>
                        <a:effectLst/>
                        <a:latin typeface="Cambria Math" panose="02040503050406030204" pitchFamily="18" charset="0"/>
                      </a:rPr>
                      <m:t>,</m:t>
                    </m:r>
                    <m:r>
                      <a:rPr lang="en-US" sz="1200" b="0" i="1" u="none" strike="noStrike" smtClean="0">
                        <a:solidFill>
                          <a:schemeClr val="tx1"/>
                        </a:solidFill>
                        <a:effectLst/>
                        <a:latin typeface="Cambria Math" panose="02040503050406030204" pitchFamily="18" charset="0"/>
                      </a:rPr>
                      <m:t>𝑎</m:t>
                    </m:r>
                    <m:r>
                      <a:rPr lang="en-US" sz="1200" b="0" i="1" u="none" strike="noStrike" smtClean="0">
                        <a:solidFill>
                          <a:schemeClr val="tx1"/>
                        </a:solidFill>
                        <a:effectLst/>
                        <a:latin typeface="Cambria Math" panose="02040503050406030204" pitchFamily="18" charset="0"/>
                      </a:rPr>
                      <m:t>)</m:t>
                    </m:r>
                  </m:oMath>
                </a14:m>
                <a:r>
                  <a:rPr lang="en-GB" sz="1200" b="0" i="0" u="none" strike="noStrike" dirty="0">
                    <a:solidFill>
                      <a:schemeClr val="tx1"/>
                    </a:solidFill>
                    <a:effectLst/>
                    <a:latin typeface="Söhne"/>
                  </a:rPr>
                  <a:t> - </a:t>
                </a:r>
                <a:r>
                  <a:rPr lang="ru-RU" sz="1200" b="0" i="0" u="none" strike="noStrike" dirty="0">
                    <a:solidFill>
                      <a:schemeClr val="tx1"/>
                    </a:solidFill>
                    <a:effectLst/>
                    <a:latin typeface="Söhne"/>
                  </a:rPr>
                  <a:t>значение состояния</a:t>
                </a:r>
                <a:r>
                  <a:rPr lang="en-US" sz="1200" b="0" i="0" u="none" strike="noStrike" dirty="0">
                    <a:solidFill>
                      <a:schemeClr val="tx1"/>
                    </a:solidFill>
                    <a:effectLst/>
                    <a:latin typeface="Söhne"/>
                  </a:rPr>
                  <a:t>-</a:t>
                </a:r>
                <a:r>
                  <a:rPr lang="ru-RU" sz="1200" b="0" i="0" u="none" strike="noStrike" dirty="0">
                    <a:solidFill>
                      <a:schemeClr val="tx1"/>
                    </a:solidFill>
                    <a:effectLst/>
                    <a:latin typeface="Söhne"/>
                  </a:rPr>
                  <a:t>действия </a:t>
                </a:r>
                <a:r>
                  <a:rPr lang="en-GB" sz="1200" b="0" i="0" u="none" strike="noStrike" dirty="0">
                    <a:solidFill>
                      <a:schemeClr val="tx1"/>
                    </a:solidFill>
                    <a:effectLst/>
                    <a:latin typeface="Söhne"/>
                  </a:rPr>
                  <a:t>(</a:t>
                </a:r>
                <a14:m>
                  <m:oMath xmlns:m="http://schemas.openxmlformats.org/officeDocument/2006/math">
                    <m:r>
                      <a:rPr lang="en-US" sz="1200" i="1">
                        <a:solidFill>
                          <a:schemeClr val="tx1"/>
                        </a:solidFill>
                        <a:latin typeface="Cambria Math" panose="02040503050406030204" pitchFamily="18" charset="0"/>
                      </a:rPr>
                      <m:t>𝑞</m:t>
                    </m:r>
                  </m:oMath>
                </a14:m>
                <a:r>
                  <a:rPr lang="en-GB" sz="1200" b="0" i="0" u="none" strike="noStrike" dirty="0">
                    <a:solidFill>
                      <a:schemeClr val="tx1"/>
                    </a:solidFill>
                    <a:effectLst/>
                    <a:latin typeface="Söhne"/>
                  </a:rPr>
                  <a:t>-</a:t>
                </a:r>
                <a:r>
                  <a:rPr lang="ru-RU" sz="1200" b="0" i="0" u="none" strike="noStrike" dirty="0">
                    <a:solidFill>
                      <a:schemeClr val="tx1"/>
                    </a:solidFill>
                    <a:effectLst/>
                    <a:latin typeface="Söhne"/>
                  </a:rPr>
                  <a:t>функция), то есть ожидаемая сумма вознаграждений, которую агент может получить,</a:t>
                </a:r>
                <a:r>
                  <a:rPr lang="en-US" sz="1200" b="0" i="0" u="none" strike="noStrike" dirty="0">
                    <a:solidFill>
                      <a:schemeClr val="tx1"/>
                    </a:solidFill>
                    <a:effectLst/>
                    <a:latin typeface="Söhne"/>
                  </a:rPr>
                  <a:t> </a:t>
                </a:r>
                <a:r>
                  <a:rPr lang="ru-RU" sz="1200" b="0" i="0" u="none" strike="noStrike" dirty="0">
                    <a:solidFill>
                      <a:schemeClr val="tx1"/>
                    </a:solidFill>
                    <a:effectLst/>
                    <a:latin typeface="Söhne"/>
                  </a:rPr>
                  <a:t>выполнив действие </a:t>
                </a:r>
                <a14:m>
                  <m:oMath xmlns:m="http://schemas.openxmlformats.org/officeDocument/2006/math">
                    <m:r>
                      <a:rPr lang="en-US" sz="1200" i="1">
                        <a:solidFill>
                          <a:schemeClr val="tx1"/>
                        </a:solidFill>
                        <a:latin typeface="Cambria Math" panose="02040503050406030204" pitchFamily="18" charset="0"/>
                      </a:rPr>
                      <m:t>𝑎</m:t>
                    </m:r>
                  </m:oMath>
                </a14:m>
                <a:r>
                  <a:rPr lang="ru-RU" sz="1200" b="0" i="0" u="none" strike="noStrike" dirty="0">
                    <a:solidFill>
                      <a:schemeClr val="tx1"/>
                    </a:solidFill>
                    <a:effectLst/>
                    <a:latin typeface="Söhne"/>
                  </a:rPr>
                  <a:t> находясь в состоянии </a:t>
                </a:r>
                <a:r>
                  <a:rPr lang="en-GB" sz="1200" b="0" i="1" u="none" strike="noStrike" dirty="0">
                    <a:solidFill>
                      <a:schemeClr val="tx1"/>
                    </a:solidFill>
                    <a:effectLst/>
                    <a:latin typeface="KaTeX_Math"/>
                  </a:rPr>
                  <a:t>s</a:t>
                </a:r>
                <a:r>
                  <a:rPr lang="en-GB" sz="1200" b="0" i="0" u="none" strike="noStrike" dirty="0">
                    <a:solidFill>
                      <a:schemeClr val="tx1"/>
                    </a:solidFill>
                    <a:effectLst/>
                    <a:latin typeface="Söhne"/>
                  </a:rPr>
                  <a:t>.</a:t>
                </a:r>
              </a:p>
              <a:p>
                <a:pPr marL="133350" indent="0" algn="l">
                  <a:buNone/>
                </a:pPr>
                <a14:m>
                  <m:oMath xmlns:m="http://schemas.openxmlformats.org/officeDocument/2006/math">
                    <m:r>
                      <a:rPr lang="en-US" sz="1200" b="0" i="1" smtClean="0">
                        <a:solidFill>
                          <a:schemeClr val="tx1"/>
                        </a:solidFill>
                        <a:latin typeface="Cambria Math" panose="02040503050406030204" pitchFamily="18" charset="0"/>
                      </a:rPr>
                      <m:t>𝜋</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𝑎</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𝑠</m:t>
                    </m:r>
                    <m:r>
                      <a:rPr lang="en-US" sz="1200" b="0" i="1" smtClean="0">
                        <a:solidFill>
                          <a:schemeClr val="tx1"/>
                        </a:solidFill>
                        <a:latin typeface="Cambria Math" panose="02040503050406030204" pitchFamily="18" charset="0"/>
                      </a:rPr>
                      <m:t>) </m:t>
                    </m:r>
                  </m:oMath>
                </a14:m>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вероятность выбора действия </a:t>
                </a:r>
                <a:r>
                  <a:rPr lang="en-GB" sz="1200" b="0" i="1" u="none" strike="noStrike" dirty="0">
                    <a:solidFill>
                      <a:schemeClr val="tx1"/>
                    </a:solidFill>
                    <a:effectLst/>
                    <a:latin typeface="KaTeX_Math"/>
                  </a:rPr>
                  <a:t>a</a:t>
                </a:r>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в состоянии </a:t>
                </a:r>
                <a:r>
                  <a:rPr lang="en-GB" sz="1200" b="0" i="1" u="none" strike="noStrike" dirty="0">
                    <a:solidFill>
                      <a:schemeClr val="tx1"/>
                    </a:solidFill>
                    <a:effectLst/>
                    <a:latin typeface="KaTeX_Math"/>
                  </a:rPr>
                  <a:t>s</a:t>
                </a:r>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при использовании стратегии </a:t>
                </a:r>
                <a:r>
                  <a:rPr lang="el-GR" sz="1200" b="0" i="1" u="none" strike="noStrike" dirty="0">
                    <a:solidFill>
                      <a:schemeClr val="tx1"/>
                    </a:solidFill>
                    <a:effectLst/>
                    <a:latin typeface="KaTeX_Math"/>
                  </a:rPr>
                  <a:t>π</a:t>
                </a:r>
                <a:r>
                  <a:rPr lang="el-GR" sz="1200" b="0" i="0" u="none" strike="noStrike" dirty="0">
                    <a:solidFill>
                      <a:schemeClr val="tx1"/>
                    </a:solidFill>
                    <a:effectLst/>
                    <a:latin typeface="Söhne"/>
                  </a:rPr>
                  <a:t>.</a:t>
                </a:r>
              </a:p>
              <a:p>
                <a:pPr marL="133350" indent="0" algn="l">
                  <a:buNone/>
                </a:pPr>
                <a14:m>
                  <m:oMath xmlns:m="http://schemas.openxmlformats.org/officeDocument/2006/math">
                    <m:r>
                      <a:rPr lang="en-US" sz="1200" b="0" i="1" smtClean="0">
                        <a:solidFill>
                          <a:schemeClr val="tx1"/>
                        </a:solidFill>
                        <a:latin typeface="Cambria Math" panose="02040503050406030204" pitchFamily="18" charset="0"/>
                      </a:rPr>
                      <m:t>𝒫</m:t>
                    </m:r>
                    <m:d>
                      <m:dPr>
                        <m:ctrlPr>
                          <a:rPr lang="en-US" sz="1200" b="0" i="1" smtClean="0">
                            <a:solidFill>
                              <a:schemeClr val="tx1"/>
                            </a:solidFill>
                            <a:latin typeface="Cambria Math" panose="02040503050406030204" pitchFamily="18" charset="0"/>
                          </a:rPr>
                        </m:ctrlPr>
                      </m:dPr>
                      <m:e>
                        <m:sSup>
                          <m:sSupPr>
                            <m:ctrlPr>
                              <a:rPr lang="en-US" sz="1200" b="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𝑠</m:t>
                            </m:r>
                          </m:e>
                          <m:sup>
                            <m:r>
                              <a:rPr lang="en-US" sz="1200" b="0" i="1" smtClean="0">
                                <a:solidFill>
                                  <a:schemeClr val="tx1"/>
                                </a:solidFill>
                                <a:latin typeface="Cambria Math" panose="02040503050406030204" pitchFamily="18" charset="0"/>
                              </a:rPr>
                              <m:t>′</m:t>
                            </m:r>
                          </m:sup>
                        </m:sSup>
                      </m:e>
                      <m:e>
                        <m:r>
                          <a:rPr lang="en-US" sz="1200" b="0" i="1" smtClean="0">
                            <a:solidFill>
                              <a:schemeClr val="tx1"/>
                            </a:solidFill>
                            <a:latin typeface="Cambria Math" panose="02040503050406030204" pitchFamily="18" charset="0"/>
                          </a:rPr>
                          <m:t>𝑠</m:t>
                        </m:r>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𝑎</m:t>
                        </m:r>
                      </m:e>
                    </m:d>
                    <m:r>
                      <a:rPr lang="en-US" sz="1200" b="0" i="1" smtClean="0">
                        <a:solidFill>
                          <a:schemeClr val="tx1"/>
                        </a:solidFill>
                        <a:latin typeface="Cambria Math" panose="02040503050406030204" pitchFamily="18" charset="0"/>
                      </a:rPr>
                      <m:t> </m:t>
                    </m:r>
                  </m:oMath>
                </a14:m>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вероятность перехода в состояние </a:t>
                </a:r>
                <a:r>
                  <a:rPr lang="en-GB" sz="1200" b="0" i="1" u="none" strike="noStrike" dirty="0">
                    <a:solidFill>
                      <a:schemeClr val="tx1"/>
                    </a:solidFill>
                    <a:effectLst/>
                    <a:latin typeface="KaTeX_Math"/>
                  </a:rPr>
                  <a:t>s</a:t>
                </a:r>
                <a:r>
                  <a:rPr lang="en-GB" sz="1200" b="0" i="0" u="none" strike="noStrike" dirty="0">
                    <a:solidFill>
                      <a:schemeClr val="tx1"/>
                    </a:solidFill>
                    <a:effectLst/>
                    <a:latin typeface="KaTeX_Main"/>
                  </a:rPr>
                  <a:t>′</a:t>
                </a:r>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и получения вознаграждения </a:t>
                </a:r>
                <a14:m>
                  <m:oMath xmlns:m="http://schemas.openxmlformats.org/officeDocument/2006/math">
                    <m:r>
                      <a:rPr lang="en-US" sz="1200" b="0" i="1" u="none" strike="noStrike" dirty="0" smtClean="0">
                        <a:solidFill>
                          <a:schemeClr val="tx1"/>
                        </a:solidFill>
                        <a:effectLst/>
                        <a:latin typeface="Cambria Math" panose="02040503050406030204" pitchFamily="18" charset="0"/>
                      </a:rPr>
                      <m:t>ℛ</m:t>
                    </m:r>
                    <m:r>
                      <a:rPr lang="en-US" sz="1200" b="0" i="1" u="none" strike="noStrike" dirty="0" smtClean="0">
                        <a:solidFill>
                          <a:schemeClr val="tx1"/>
                        </a:solidFill>
                        <a:effectLst/>
                        <a:latin typeface="Cambria Math" panose="02040503050406030204" pitchFamily="18" charset="0"/>
                      </a:rPr>
                      <m:t>(</m:t>
                    </m:r>
                    <m:r>
                      <a:rPr lang="en-US" sz="1200" b="0" i="1" u="none" strike="noStrike" dirty="0" smtClean="0">
                        <a:solidFill>
                          <a:schemeClr val="tx1"/>
                        </a:solidFill>
                        <a:effectLst/>
                        <a:latin typeface="Cambria Math" panose="02040503050406030204" pitchFamily="18" charset="0"/>
                      </a:rPr>
                      <m:t>𝑠</m:t>
                    </m:r>
                    <m:r>
                      <a:rPr lang="en-US" sz="1200" b="0" i="1" u="none" strike="noStrike" dirty="0" smtClean="0">
                        <a:solidFill>
                          <a:schemeClr val="tx1"/>
                        </a:solidFill>
                        <a:effectLst/>
                        <a:latin typeface="Cambria Math" panose="02040503050406030204" pitchFamily="18" charset="0"/>
                      </a:rPr>
                      <m:t>, </m:t>
                    </m:r>
                    <m:r>
                      <a:rPr lang="en-US" sz="1200" b="0" i="1" u="none" strike="noStrike" dirty="0" smtClean="0">
                        <a:solidFill>
                          <a:schemeClr val="tx1"/>
                        </a:solidFill>
                        <a:effectLst/>
                        <a:latin typeface="Cambria Math" panose="02040503050406030204" pitchFamily="18" charset="0"/>
                      </a:rPr>
                      <m:t>𝑎</m:t>
                    </m:r>
                    <m:r>
                      <a:rPr lang="en-US" sz="1200" b="0" i="1" u="none" strike="noStrike" dirty="0" smtClean="0">
                        <a:solidFill>
                          <a:schemeClr val="tx1"/>
                        </a:solidFill>
                        <a:effectLst/>
                        <a:latin typeface="Cambria Math" panose="02040503050406030204" pitchFamily="18" charset="0"/>
                      </a:rPr>
                      <m:t>)</m:t>
                    </m:r>
                  </m:oMath>
                </a14:m>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при выполнении действия </a:t>
                </a:r>
                <a:r>
                  <a:rPr lang="en-GB" sz="1200" b="0" i="1" u="none" strike="noStrike" dirty="0">
                    <a:solidFill>
                      <a:schemeClr val="tx1"/>
                    </a:solidFill>
                    <a:effectLst/>
                    <a:latin typeface="KaTeX_Math"/>
                  </a:rPr>
                  <a:t>a</a:t>
                </a:r>
                <a:r>
                  <a:rPr lang="en-GB" sz="1200" b="0" i="0" u="none" strike="noStrike" dirty="0">
                    <a:solidFill>
                      <a:schemeClr val="tx1"/>
                    </a:solidFill>
                    <a:effectLst/>
                    <a:latin typeface="Söhne"/>
                  </a:rPr>
                  <a:t> </a:t>
                </a:r>
                <a:r>
                  <a:rPr lang="ru-RU" sz="1200" b="0" i="0" u="none" strike="noStrike" dirty="0">
                    <a:solidFill>
                      <a:schemeClr val="tx1"/>
                    </a:solidFill>
                    <a:effectLst/>
                    <a:latin typeface="Söhne"/>
                  </a:rPr>
                  <a:t>в состоянии </a:t>
                </a:r>
                <a:r>
                  <a:rPr lang="en-GB" sz="1200" b="0" i="1" u="none" strike="noStrike" dirty="0">
                    <a:solidFill>
                      <a:schemeClr val="tx1"/>
                    </a:solidFill>
                    <a:effectLst/>
                    <a:latin typeface="KaTeX_Math"/>
                  </a:rPr>
                  <a:t>s</a:t>
                </a:r>
                <a:r>
                  <a:rPr lang="en-GB" sz="1200" b="0" i="0" u="none" strike="noStrike" dirty="0">
                    <a:solidFill>
                      <a:schemeClr val="tx1"/>
                    </a:solidFill>
                    <a:effectLst/>
                    <a:latin typeface="Söhne"/>
                  </a:rPr>
                  <a:t>.</a:t>
                </a:r>
              </a:p>
              <a:p>
                <a:pPr marL="133350" indent="0" algn="l">
                  <a:buNone/>
                </a:pPr>
                <a14:m>
                  <m:oMath xmlns:m="http://schemas.openxmlformats.org/officeDocument/2006/math">
                    <m:r>
                      <a:rPr lang="en-US" sz="1200" b="0" i="1" smtClean="0">
                        <a:solidFill>
                          <a:schemeClr val="tx1"/>
                        </a:solidFill>
                        <a:latin typeface="Cambria Math" panose="02040503050406030204" pitchFamily="18" charset="0"/>
                      </a:rPr>
                      <m:t>𝛾</m:t>
                    </m:r>
                  </m:oMath>
                </a14:m>
                <a:r>
                  <a:rPr lang="el-GR" sz="1200" b="0" i="0" u="none" strike="noStrike" dirty="0">
                    <a:solidFill>
                      <a:schemeClr val="tx1"/>
                    </a:solidFill>
                    <a:effectLst/>
                    <a:latin typeface="Söhne"/>
                  </a:rPr>
                  <a:t> - </a:t>
                </a:r>
                <a:r>
                  <a:rPr lang="ru-RU" sz="1200" b="0" i="0" u="none" strike="noStrike" dirty="0">
                    <a:solidFill>
                      <a:schemeClr val="tx1"/>
                    </a:solidFill>
                    <a:effectLst/>
                    <a:latin typeface="Söhne"/>
                  </a:rPr>
                  <a:t>коэффициент дисконтирования, который определяет важность будущих вознаграждений по сравнению с немедленными вознаграждениями.</a:t>
                </a:r>
              </a:p>
              <a:p>
                <a:pPr marL="133350" indent="0">
                  <a:buNone/>
                </a:pPr>
                <a:endParaRPr lang="en-US" sz="1600" dirty="0">
                  <a:solidFill>
                    <a:srgbClr val="000000"/>
                  </a:solidFill>
                  <a:latin typeface="Helvetica Neue" panose="02000503000000020004" pitchFamily="2" charset="0"/>
                </a:endParaRPr>
              </a:p>
            </p:txBody>
          </p:sp>
        </mc:Choice>
        <mc:Fallback xmlns="">
          <p:sp>
            <p:nvSpPr>
              <p:cNvPr id="311" name="Google Shape;311;p57"/>
              <p:cNvSpPr txBox="1">
                <a:spLocks noGrp="1" noRot="1" noChangeAspect="1" noMove="1" noResize="1" noEditPoints="1" noAdjustHandles="1" noChangeArrowheads="1" noChangeShapeType="1" noTextEdit="1"/>
              </p:cNvSpPr>
              <p:nvPr>
                <p:ph type="body" idx="1"/>
              </p:nvPr>
            </p:nvSpPr>
            <p:spPr>
              <a:xfrm>
                <a:off x="122850" y="1032459"/>
                <a:ext cx="8801144" cy="3116094"/>
              </a:xfrm>
              <a:prstGeom prst="rect">
                <a:avLst/>
              </a:prstGeom>
              <a:blipFill>
                <a:blip r:embed="rId3"/>
                <a:stretch>
                  <a:fillRect b="-813"/>
                </a:stretch>
              </a:blipFill>
            </p:spPr>
            <p:txBody>
              <a:bodyPr/>
              <a:lstStyle/>
              <a:p>
                <a:r>
                  <a:rPr lang="en-US">
                    <a:noFill/>
                  </a:rPr>
                  <a:t> </a:t>
                </a:r>
              </a:p>
            </p:txBody>
          </p:sp>
        </mc:Fallback>
      </mc:AlternateContent>
    </p:spTree>
    <p:extLst>
      <p:ext uri="{BB962C8B-B14F-4D97-AF65-F5344CB8AC3E}">
        <p14:creationId xmlns:p14="http://schemas.microsoft.com/office/powerpoint/2010/main" val="325178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en-GB" b="1" i="0" u="none" strike="noStrike" dirty="0">
                <a:solidFill>
                  <a:srgbClr val="000000"/>
                </a:solidFill>
                <a:effectLst/>
                <a:latin typeface="Helvetica Neue" panose="02000503000000020004" pitchFamily="2" charset="0"/>
              </a:rPr>
              <a:t>Temporal-Difference</a:t>
            </a:r>
            <a:endParaRPr dirty="0"/>
          </a:p>
        </p:txBody>
      </p:sp>
      <mc:AlternateContent xmlns:mc="http://schemas.openxmlformats.org/markup-compatibility/2006" xmlns:a14="http://schemas.microsoft.com/office/drawing/2010/main">
        <mc:Choice Requires="a14">
          <p:sp>
            <p:nvSpPr>
              <p:cNvPr id="311" name="Google Shape;311;p57"/>
              <p:cNvSpPr txBox="1">
                <a:spLocks noGrp="1"/>
              </p:cNvSpPr>
              <p:nvPr>
                <p:ph type="body" idx="1"/>
              </p:nvPr>
            </p:nvSpPr>
            <p:spPr>
              <a:xfrm>
                <a:off x="122850" y="1032459"/>
                <a:ext cx="8801144" cy="4007054"/>
              </a:xfrm>
              <a:prstGeom prst="rect">
                <a:avLst/>
              </a:prstGeom>
            </p:spPr>
            <p:txBody>
              <a:bodyPr spcFirstLastPara="1" wrap="square" lIns="91425" tIns="91425" rIns="91425" bIns="91425" anchor="t" anchorCtr="0">
                <a:noAutofit/>
              </a:bodyPr>
              <a:lstStyle/>
              <a:p>
                <a:pPr marL="133350" indent="0">
                  <a:buNone/>
                </a:pPr>
                <a:r>
                  <a:rPr lang="ru-RU" sz="1800" b="0" i="0" u="none" strike="noStrike" dirty="0">
                    <a:solidFill>
                      <a:srgbClr val="000000"/>
                    </a:solidFill>
                    <a:effectLst/>
                    <a:latin typeface="Helvetica Neue" panose="02000503000000020004" pitchFamily="2" charset="0"/>
                  </a:rPr>
                  <a:t>тогда учитывая вероятностный характер перехода из каждого состояния можно представить </a:t>
                </a:r>
                <a:r>
                  <a:rPr lang="ru-RU" sz="1800" b="0" i="0" u="none" strike="noStrike" dirty="0">
                    <a:solidFill>
                      <a:srgbClr val="000000"/>
                    </a:solidFill>
                    <a:effectLst/>
                    <a:latin typeface="STIXMathJax_Normal-italic"/>
                  </a:rPr>
                  <a:t>𝑞</a:t>
                </a:r>
                <a:r>
                  <a:rPr lang="ru-RU" sz="1800" b="0" i="0" u="none" strike="noStrike" baseline="-25000" dirty="0">
                    <a:solidFill>
                      <a:srgbClr val="000000"/>
                    </a:solidFill>
                    <a:effectLst/>
                    <a:latin typeface="STIXMathJax_Normal-italic"/>
                  </a:rPr>
                  <a:t>𝜋</a:t>
                </a:r>
                <a:r>
                  <a:rPr lang="ru-RU" sz="1800" b="0" i="0" u="none" strike="noStrike" dirty="0">
                    <a:solidFill>
                      <a:srgbClr val="000000"/>
                    </a:solidFill>
                    <a:effectLst/>
                    <a:latin typeface="Helvetica Neue" panose="02000503000000020004" pitchFamily="2" charset="0"/>
                  </a:rPr>
                  <a:t> в следующем виде:</a:t>
                </a:r>
                <a:endParaRPr lang="en-US" sz="1800" b="0" i="0" u="none" strike="noStrike" dirty="0">
                  <a:solidFill>
                    <a:srgbClr val="000000"/>
                  </a:solidFill>
                  <a:effectLst/>
                  <a:latin typeface="Helvetica Neue" panose="02000503000000020004" pitchFamily="2" charset="0"/>
                </a:endParaRPr>
              </a:p>
              <a:p>
                <a:pPr marL="0" indent="0" algn="ctr">
                  <a:lnSpc>
                    <a:spcPct val="115000"/>
                  </a:lnSpc>
                  <a:buNone/>
                </a:pPr>
                <a14:m>
                  <m:oMathPara xmlns:m="http://schemas.openxmlformats.org/officeDocument/2006/math">
                    <m:oMathParaPr>
                      <m:jc m:val="centerGroup"/>
                    </m:oMathParaPr>
                    <m:oMath xmlns:m="http://schemas.openxmlformats.org/officeDocument/2006/math">
                      <m:sSub>
                        <m:sSubPr>
                          <m:ctrlPr>
                            <a:rPr lang="ru-RU" sz="180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𝜋</m:t>
                          </m:r>
                        </m:sub>
                      </m:sSub>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𝑠</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𝑎</m:t>
                          </m:r>
                        </m:e>
                      </m:d>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𝔼</m:t>
                          </m:r>
                        </m:e>
                        <m:sub>
                          <m:r>
                            <a:rPr lang="en-US" sz="1800" b="0" i="1" smtClean="0">
                              <a:solidFill>
                                <a:schemeClr val="tx1"/>
                              </a:solidFill>
                              <a:latin typeface="Cambria Math" panose="02040503050406030204" pitchFamily="18" charset="0"/>
                            </a:rPr>
                            <m:t>𝜋</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ℛ</m:t>
                          </m:r>
                        </m:e>
                        <m:sub>
                          <m:r>
                            <a:rPr lang="en-US" sz="1800" b="0" i="1" smtClean="0">
                              <a:solidFill>
                                <a:schemeClr val="tx1"/>
                              </a:solidFill>
                              <a:latin typeface="Cambria Math" panose="02040503050406030204" pitchFamily="18" charset="0"/>
                            </a:rPr>
                            <m:t>𝑡</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𝛾</m:t>
                      </m:r>
                      <m:sSub>
                        <m:sSubPr>
                          <m:ctrlPr>
                            <a:rPr lang="ru-RU"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𝑞</m:t>
                          </m:r>
                        </m:e>
                        <m:sub>
                          <m:r>
                            <a:rPr lang="en-US" sz="1800" i="1">
                              <a:solidFill>
                                <a:schemeClr val="tx1"/>
                              </a:solidFill>
                              <a:latin typeface="Cambria Math" panose="02040503050406030204" pitchFamily="18" charset="0"/>
                            </a:rPr>
                            <m:t>𝜋</m:t>
                          </m:r>
                        </m:sub>
                      </m:sSub>
                      <m:d>
                        <m:dPr>
                          <m:ctrlPr>
                            <a:rPr lang="en-US" sz="1800" i="1">
                              <a:solidFill>
                                <a:schemeClr val="tx1"/>
                              </a:solidFill>
                              <a:latin typeface="Cambria Math" panose="02040503050406030204" pitchFamily="18" charset="0"/>
                            </a:rPr>
                          </m:ctrlPr>
                        </m:dPr>
                        <m:e>
                          <m:sSub>
                            <m:sSubPr>
                              <m:ctrlPr>
                                <a:rPr lang="en-US" sz="180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𝑆</m:t>
                              </m:r>
                            </m:e>
                            <m:sub>
                              <m:r>
                                <a:rPr lang="en-US" sz="1800" b="0" i="1" smtClean="0">
                                  <a:solidFill>
                                    <a:schemeClr val="tx1"/>
                                  </a:solidFill>
                                  <a:latin typeface="Cambria Math" panose="02040503050406030204" pitchFamily="18" charset="0"/>
                                </a:rPr>
                                <m:t>𝑡</m:t>
                              </m:r>
                              <m:r>
                                <a:rPr lang="en-US" sz="1800" b="0" i="1" smtClean="0">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𝐴</m:t>
                              </m:r>
                            </m:e>
                            <m:sub>
                              <m:r>
                                <a:rPr lang="en-US" sz="1800" i="1">
                                  <a:solidFill>
                                    <a:schemeClr val="tx1"/>
                                  </a:solidFill>
                                  <a:latin typeface="Cambria Math" panose="02040503050406030204" pitchFamily="18" charset="0"/>
                                </a:rPr>
                                <m:t>𝑡</m:t>
                              </m:r>
                              <m:r>
                                <a:rPr lang="en-US" sz="1800" i="1">
                                  <a:solidFill>
                                    <a:schemeClr val="tx1"/>
                                  </a:solidFill>
                                  <a:latin typeface="Cambria Math" panose="02040503050406030204" pitchFamily="18" charset="0"/>
                                </a:rPr>
                                <m:t>+1</m:t>
                              </m:r>
                            </m:sub>
                          </m:sSub>
                          <m:r>
                            <a:rPr lang="en-US" sz="1800" b="0" i="1" smtClean="0">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𝑆</m:t>
                              </m:r>
                            </m:e>
                            <m:sub>
                              <m:r>
                                <a:rPr lang="en-US" sz="1800" i="1">
                                  <a:solidFill>
                                    <a:schemeClr val="tx1"/>
                                  </a:solidFill>
                                  <a:latin typeface="Cambria Math" panose="02040503050406030204" pitchFamily="18" charset="0"/>
                                </a:rPr>
                                <m:t>𝑡</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𝑠</m:t>
                          </m:r>
                          <m:r>
                            <a:rPr lang="en-US" sz="1800" b="0" i="1" smtClean="0">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𝐴</m:t>
                              </m:r>
                            </m:e>
                            <m:sub>
                              <m:r>
                                <a:rPr lang="en-US" sz="1800" i="1">
                                  <a:solidFill>
                                    <a:schemeClr val="tx1"/>
                                  </a:solidFill>
                                  <a:latin typeface="Cambria Math" panose="02040503050406030204" pitchFamily="18" charset="0"/>
                                </a:rPr>
                                <m:t>𝑡</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𝑎</m:t>
                          </m:r>
                        </m:e>
                      </m:d>
                      <m:r>
                        <a:rPr lang="en-US" sz="1800" b="0" i="1" smtClean="0">
                          <a:solidFill>
                            <a:schemeClr val="tx1"/>
                          </a:solidFill>
                          <a:latin typeface="Cambria Math" panose="02040503050406030204" pitchFamily="18" charset="0"/>
                        </a:rPr>
                        <m:t>]</m:t>
                      </m:r>
                    </m:oMath>
                  </m:oMathPara>
                </a14:m>
                <a:endParaRPr lang="en-US" sz="1600" dirty="0">
                  <a:solidFill>
                    <a:schemeClr val="tx1"/>
                  </a:solidFill>
                  <a:latin typeface="Söhne"/>
                </a:endParaRPr>
              </a:p>
              <a:p>
                <a:pPr marL="0" indent="0" algn="ctr">
                  <a:lnSpc>
                    <a:spcPct val="115000"/>
                  </a:lnSpc>
                  <a:buNone/>
                </a:pPr>
                <a:endParaRPr lang="ru-RU" sz="1600" dirty="0">
                  <a:solidFill>
                    <a:schemeClr val="tx1"/>
                  </a:solidFill>
                  <a:latin typeface="Söhne"/>
                </a:endParaRPr>
              </a:p>
              <a:p>
                <a:pPr marL="133350" indent="0">
                  <a:buNone/>
                </a:pPr>
                <a:r>
                  <a:rPr lang="ru-RU" sz="1400" dirty="0">
                    <a:solidFill>
                      <a:srgbClr val="000000"/>
                    </a:solidFill>
                    <a:latin typeface="Helvetica Neue" panose="02000503000000020004" pitchFamily="2" charset="0"/>
                  </a:rPr>
                  <a:t>Тогда если мы при переходе из состояния 𝑆</a:t>
                </a:r>
                <a:r>
                  <a:rPr lang="ru-RU" sz="1400" baseline="-25000" dirty="0">
                    <a:solidFill>
                      <a:srgbClr val="000000"/>
                    </a:solidFill>
                    <a:latin typeface="Helvetica Neue" panose="02000503000000020004" pitchFamily="2" charset="0"/>
                  </a:rPr>
                  <a:t>𝑡</a:t>
                </a:r>
                <a:r>
                  <a:rPr lang="ru-RU" sz="1400" dirty="0">
                    <a:solidFill>
                      <a:srgbClr val="000000"/>
                    </a:solidFill>
                    <a:latin typeface="Helvetica Neue" panose="02000503000000020004" pitchFamily="2" charset="0"/>
                  </a:rPr>
                  <a:t> и действия 𝐴</a:t>
                </a:r>
                <a:r>
                  <a:rPr lang="ru-RU" sz="1400" baseline="-25000" dirty="0">
                    <a:solidFill>
                      <a:srgbClr val="000000"/>
                    </a:solidFill>
                    <a:latin typeface="Helvetica Neue" panose="02000503000000020004" pitchFamily="2" charset="0"/>
                  </a:rPr>
                  <a:t>𝑡</a:t>
                </a:r>
                <a:r>
                  <a:rPr lang="ru-RU" sz="1400" dirty="0">
                    <a:solidFill>
                      <a:srgbClr val="000000"/>
                    </a:solidFill>
                    <a:latin typeface="Helvetica Neue" panose="02000503000000020004" pitchFamily="2" charset="0"/>
                  </a:rPr>
                  <a:t> по выбранной траектории 𝜋 получаем награду 𝑅</a:t>
                </a:r>
                <a:r>
                  <a:rPr lang="ru-RU" sz="1400" baseline="-25000" dirty="0">
                    <a:solidFill>
                      <a:srgbClr val="000000"/>
                    </a:solidFill>
                    <a:latin typeface="Helvetica Neue" panose="02000503000000020004" pitchFamily="2" charset="0"/>
                  </a:rPr>
                  <a:t>𝑡</a:t>
                </a:r>
                <a:r>
                  <a:rPr lang="ru-RU" sz="1400" dirty="0">
                    <a:solidFill>
                      <a:srgbClr val="000000"/>
                    </a:solidFill>
                    <a:latin typeface="Helvetica Neue" panose="02000503000000020004" pitchFamily="2" charset="0"/>
                  </a:rPr>
                  <a:t> и переходим в состояние 𝑆</a:t>
                </a:r>
                <a:r>
                  <a:rPr lang="ru-RU" sz="1400" baseline="-25000" dirty="0">
                    <a:solidFill>
                      <a:srgbClr val="000000"/>
                    </a:solidFill>
                    <a:latin typeface="Helvetica Neue" panose="02000503000000020004" pitchFamily="2" charset="0"/>
                  </a:rPr>
                  <a:t>𝑡+1</a:t>
                </a:r>
                <a:r>
                  <a:rPr lang="ru-RU" sz="1400" dirty="0">
                    <a:solidFill>
                      <a:srgbClr val="000000"/>
                    </a:solidFill>
                    <a:latin typeface="Helvetica Neue" panose="02000503000000020004" pitchFamily="2" charset="0"/>
                  </a:rPr>
                  <a:t>, то проделав это многократно и усредним результат мы и получим искомое мат ожидание по выбранной траектории. </a:t>
                </a:r>
              </a:p>
              <a:p>
                <a:pPr marL="133350" indent="0">
                  <a:buNone/>
                </a:pPr>
                <a:r>
                  <a:rPr lang="ru-RU" sz="1400" dirty="0">
                    <a:solidFill>
                      <a:srgbClr val="000000"/>
                    </a:solidFill>
                    <a:latin typeface="Helvetica Neue" panose="02000503000000020004" pitchFamily="2" charset="0"/>
                  </a:rPr>
                  <a:t>Тогда мы можем итерационно искать решение уравнения Беллмана сдвигая текущее значение функции 𝑄(𝑆</a:t>
                </a:r>
                <a:r>
                  <a:rPr lang="ru-RU" sz="1400" baseline="-25000" dirty="0">
                    <a:solidFill>
                      <a:srgbClr val="000000"/>
                    </a:solidFill>
                    <a:latin typeface="Helvetica Neue" panose="02000503000000020004" pitchFamily="2" charset="0"/>
                  </a:rPr>
                  <a:t>𝑡</a:t>
                </a:r>
                <a:r>
                  <a:rPr lang="ru-RU" sz="1400" dirty="0">
                    <a:solidFill>
                      <a:srgbClr val="000000"/>
                    </a:solidFill>
                    <a:latin typeface="Helvetica Neue" panose="02000503000000020004" pitchFamily="2" charset="0"/>
                  </a:rPr>
                  <a:t>,𝐴</a:t>
                </a:r>
                <a:r>
                  <a:rPr lang="ru-RU" sz="1400" baseline="-25000" dirty="0">
                    <a:solidFill>
                      <a:srgbClr val="000000"/>
                    </a:solidFill>
                    <a:latin typeface="Helvetica Neue" panose="02000503000000020004" pitchFamily="2" charset="0"/>
                  </a:rPr>
                  <a:t>𝑡</a:t>
                </a:r>
                <a:r>
                  <a:rPr lang="ru-RU" sz="1400" dirty="0">
                    <a:solidFill>
                      <a:srgbClr val="000000"/>
                    </a:solidFill>
                    <a:latin typeface="Helvetica Neue" panose="02000503000000020004" pitchFamily="2" charset="0"/>
                  </a:rPr>
                  <a:t>)в сторону невязки правых и левых частей уравнения Беллмана:</a:t>
                </a:r>
              </a:p>
              <a:p>
                <a:pPr marL="133350" indent="0">
                  <a:buNone/>
                </a:pPr>
                <a14:m>
                  <m:oMathPara xmlns:m="http://schemas.openxmlformats.org/officeDocument/2006/math">
                    <m:oMathParaPr>
                      <m:jc m:val="centerGroup"/>
                    </m:oMathParaPr>
                    <m:oMath xmlns:m="http://schemas.openxmlformats.org/officeDocument/2006/math">
                      <m:r>
                        <a:rPr lang="en-US" sz="1800" b="0" i="1" u="none" strike="noStrike" smtClean="0">
                          <a:solidFill>
                            <a:srgbClr val="000000"/>
                          </a:solidFill>
                          <a:effectLst/>
                          <a:latin typeface="Cambria Math" panose="02040503050406030204" pitchFamily="18" charset="0"/>
                        </a:rPr>
                        <m:t>𝑄</m:t>
                      </m:r>
                      <m:d>
                        <m:dPr>
                          <m:ctrlPr>
                            <a:rPr lang="en-US" sz="1800" b="0" i="1" u="none" strike="noStrike" smtClean="0">
                              <a:solidFill>
                                <a:srgbClr val="000000"/>
                              </a:solidFill>
                              <a:effectLst/>
                              <a:latin typeface="Cambria Math" panose="02040503050406030204" pitchFamily="18" charset="0"/>
                            </a:rPr>
                          </m:ctrlPr>
                        </m:dPr>
                        <m:e>
                          <m:sSub>
                            <m:sSubPr>
                              <m:ctrlPr>
                                <a:rPr lang="en-US" sz="1800" b="0" i="1" u="none" strike="noStrike" smtClean="0">
                                  <a:solidFill>
                                    <a:srgbClr val="000000"/>
                                  </a:solidFill>
                                  <a:effectLst/>
                                  <a:latin typeface="Cambria Math" panose="02040503050406030204" pitchFamily="18" charset="0"/>
                                </a:rPr>
                              </m:ctrlPr>
                            </m:sSubPr>
                            <m:e>
                              <m:r>
                                <a:rPr lang="en-US" sz="1800" b="0" i="1" u="none" strike="noStrike" smtClean="0">
                                  <a:solidFill>
                                    <a:srgbClr val="000000"/>
                                  </a:solidFill>
                                  <a:effectLst/>
                                  <a:latin typeface="Cambria Math" panose="02040503050406030204" pitchFamily="18" charset="0"/>
                                </a:rPr>
                                <m:t>𝑆</m:t>
                              </m:r>
                            </m:e>
                            <m:sub>
                              <m:r>
                                <a:rPr lang="en-US" sz="1800" b="0" i="1" u="none" strike="noStrike" smtClean="0">
                                  <a:solidFill>
                                    <a:srgbClr val="000000"/>
                                  </a:solidFill>
                                  <a:effectLst/>
                                  <a:latin typeface="Cambria Math" panose="02040503050406030204" pitchFamily="18" charset="0"/>
                                </a:rPr>
                                <m:t>𝑡</m:t>
                              </m:r>
                            </m:sub>
                          </m:sSub>
                          <m:r>
                            <a:rPr lang="en-US" sz="1800" b="0" i="1" u="none" strike="noStrike" smtClean="0">
                              <a:solidFill>
                                <a:srgbClr val="000000"/>
                              </a:solidFill>
                              <a:effectLst/>
                              <a:latin typeface="Cambria Math" panose="02040503050406030204" pitchFamily="18" charset="0"/>
                            </a:rPr>
                            <m:t>,</m:t>
                          </m:r>
                          <m:sSub>
                            <m:sSubPr>
                              <m:ctrlPr>
                                <a:rPr lang="en-US" sz="1800" i="1">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𝐴</m:t>
                              </m:r>
                            </m:e>
                            <m:sub>
                              <m:r>
                                <a:rPr lang="en-US" sz="1800" b="0" i="1" smtClean="0">
                                  <a:solidFill>
                                    <a:srgbClr val="000000"/>
                                  </a:solidFill>
                                  <a:latin typeface="Cambria Math" panose="02040503050406030204" pitchFamily="18" charset="0"/>
                                </a:rPr>
                                <m:t>𝑡</m:t>
                              </m:r>
                            </m:sub>
                          </m:sSub>
                        </m:e>
                      </m:d>
                      <m:r>
                        <a:rPr lang="en-US" sz="1800" i="1">
                          <a:solidFill>
                            <a:srgbClr val="000000"/>
                          </a:solidFill>
                          <a:latin typeface="Cambria Math" panose="02040503050406030204" pitchFamily="18" charset="0"/>
                        </a:rPr>
                        <m:t>←</m:t>
                      </m:r>
                      <m:r>
                        <a:rPr lang="en-US" sz="1800" i="1">
                          <a:solidFill>
                            <a:srgbClr val="000000"/>
                          </a:solidFill>
                          <a:latin typeface="Cambria Math" panose="02040503050406030204" pitchFamily="18" charset="0"/>
                        </a:rPr>
                        <m:t>𝑄</m:t>
                      </m:r>
                      <m:d>
                        <m:dPr>
                          <m:ctrlPr>
                            <a:rPr lang="en-US" sz="1800" i="1">
                              <a:solidFill>
                                <a:srgbClr val="000000"/>
                              </a:solidFill>
                              <a:latin typeface="Cambria Math" panose="02040503050406030204" pitchFamily="18" charset="0"/>
                            </a:rPr>
                          </m:ctrlPr>
                        </m:dPr>
                        <m:e>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𝑆</m:t>
                              </m:r>
                            </m:e>
                            <m:sub>
                              <m:r>
                                <a:rPr lang="en-US" sz="1800" b="0" i="1" smtClean="0">
                                  <a:solidFill>
                                    <a:srgbClr val="000000"/>
                                  </a:solidFill>
                                  <a:latin typeface="Cambria Math" panose="02040503050406030204" pitchFamily="18" charset="0"/>
                                </a:rPr>
                                <m:t>𝑡</m:t>
                              </m:r>
                            </m:sub>
                          </m:sSub>
                          <m:r>
                            <a:rPr lang="en-US" sz="1800" i="1">
                              <a:solidFill>
                                <a:srgbClr val="000000"/>
                              </a:solidFill>
                              <a:latin typeface="Cambria Math" panose="02040503050406030204" pitchFamily="18" charset="0"/>
                            </a:rPr>
                            <m:t>,</m:t>
                          </m:r>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𝐴</m:t>
                              </m:r>
                            </m:e>
                            <m:sub>
                              <m:r>
                                <a:rPr lang="en-US" sz="1800" b="0" i="1" smtClean="0">
                                  <a:solidFill>
                                    <a:srgbClr val="000000"/>
                                  </a:solidFill>
                                  <a:latin typeface="Cambria Math" panose="02040503050406030204" pitchFamily="18" charset="0"/>
                                </a:rPr>
                                <m:t>𝑡</m:t>
                              </m:r>
                            </m:sub>
                          </m:sSub>
                        </m:e>
                      </m:d>
                      <m:r>
                        <a:rPr lang="en-US" sz="1800" b="0" i="0"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𝛼</m:t>
                      </m:r>
                      <m:d>
                        <m:dPr>
                          <m:ctrlPr>
                            <a:rPr lang="en-US" sz="1800" b="0" i="1" smtClean="0">
                              <a:solidFill>
                                <a:srgbClr val="000000"/>
                              </a:solidFill>
                              <a:latin typeface="Cambria Math" panose="02040503050406030204" pitchFamily="18" charset="0"/>
                            </a:rPr>
                          </m:ctrlPr>
                        </m:dPr>
                        <m:e>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𝑅</m:t>
                              </m:r>
                            </m:e>
                            <m:sub>
                              <m:r>
                                <a:rPr lang="en-US" sz="1800" b="0" i="1" smtClean="0">
                                  <a:solidFill>
                                    <a:srgbClr val="000000"/>
                                  </a:solidFill>
                                  <a:latin typeface="Cambria Math" panose="02040503050406030204" pitchFamily="18" charset="0"/>
                                </a:rPr>
                                <m:t>𝑡</m:t>
                              </m:r>
                            </m:sub>
                          </m:sSub>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𝛾</m:t>
                          </m:r>
                          <m:r>
                            <a:rPr lang="en-US" sz="1800" i="1">
                              <a:solidFill>
                                <a:srgbClr val="000000"/>
                              </a:solidFill>
                              <a:latin typeface="Cambria Math" panose="02040503050406030204" pitchFamily="18" charset="0"/>
                            </a:rPr>
                            <m:t>𝑄</m:t>
                          </m:r>
                          <m:d>
                            <m:dPr>
                              <m:ctrlPr>
                                <a:rPr lang="en-US" sz="1800" i="1">
                                  <a:solidFill>
                                    <a:srgbClr val="000000"/>
                                  </a:solidFill>
                                  <a:latin typeface="Cambria Math" panose="02040503050406030204" pitchFamily="18" charset="0"/>
                                </a:rPr>
                              </m:ctrlPr>
                            </m:dPr>
                            <m:e>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𝑆</m:t>
                                  </m:r>
                                </m:e>
                                <m:sub>
                                  <m:r>
                                    <a:rPr lang="en-US" sz="1800" i="1">
                                      <a:solidFill>
                                        <a:srgbClr val="000000"/>
                                      </a:solidFill>
                                      <a:latin typeface="Cambria Math" panose="02040503050406030204" pitchFamily="18" charset="0"/>
                                    </a:rPr>
                                    <m:t>𝑡</m:t>
                                  </m:r>
                                  <m:r>
                                    <a:rPr lang="en-US" sz="1800" b="0" i="1" smtClean="0">
                                      <a:solidFill>
                                        <a:srgbClr val="000000"/>
                                      </a:solidFill>
                                      <a:latin typeface="Cambria Math" panose="02040503050406030204" pitchFamily="18" charset="0"/>
                                    </a:rPr>
                                    <m:t>+1</m:t>
                                  </m:r>
                                </m:sub>
                              </m:sSub>
                              <m:r>
                                <a:rPr lang="en-US" sz="1800" i="1">
                                  <a:solidFill>
                                    <a:srgbClr val="000000"/>
                                  </a:solidFill>
                                  <a:latin typeface="Cambria Math" panose="02040503050406030204" pitchFamily="18" charset="0"/>
                                </a:rPr>
                                <m:t>,</m:t>
                              </m:r>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𝐴</m:t>
                                  </m:r>
                                </m:e>
                                <m:sub>
                                  <m:r>
                                    <a:rPr lang="en-US" sz="1800" i="1">
                                      <a:solidFill>
                                        <a:srgbClr val="000000"/>
                                      </a:solidFill>
                                      <a:latin typeface="Cambria Math" panose="02040503050406030204" pitchFamily="18" charset="0"/>
                                    </a:rPr>
                                    <m:t>𝑡</m:t>
                                  </m:r>
                                  <m:r>
                                    <a:rPr lang="en-US" sz="1800" b="0" i="1" smtClean="0">
                                      <a:solidFill>
                                        <a:srgbClr val="000000"/>
                                      </a:solidFill>
                                      <a:latin typeface="Cambria Math" panose="02040503050406030204" pitchFamily="18" charset="0"/>
                                    </a:rPr>
                                    <m:t>+1</m:t>
                                  </m:r>
                                </m:sub>
                              </m:sSub>
                            </m:e>
                          </m:d>
                          <m:r>
                            <a:rPr lang="en-US" sz="1800" b="0" i="1" smtClean="0">
                              <a:solidFill>
                                <a:srgbClr val="000000"/>
                              </a:solidFill>
                              <a:latin typeface="Cambria Math" panose="02040503050406030204" pitchFamily="18" charset="0"/>
                            </a:rPr>
                            <m:t>−</m:t>
                          </m:r>
                          <m:r>
                            <a:rPr lang="en-US" sz="1800" i="1">
                              <a:solidFill>
                                <a:srgbClr val="000000"/>
                              </a:solidFill>
                              <a:latin typeface="Cambria Math" panose="02040503050406030204" pitchFamily="18" charset="0"/>
                            </a:rPr>
                            <m:t>𝑄</m:t>
                          </m:r>
                          <m:d>
                            <m:dPr>
                              <m:ctrlPr>
                                <a:rPr lang="en-US" sz="1800" i="1">
                                  <a:solidFill>
                                    <a:srgbClr val="000000"/>
                                  </a:solidFill>
                                  <a:latin typeface="Cambria Math" panose="02040503050406030204" pitchFamily="18" charset="0"/>
                                </a:rPr>
                              </m:ctrlPr>
                            </m:dPr>
                            <m:e>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𝑆</m:t>
                                  </m:r>
                                </m:e>
                                <m:sub>
                                  <m:r>
                                    <a:rPr lang="en-US" sz="1800" b="0" i="1" smtClean="0">
                                      <a:solidFill>
                                        <a:srgbClr val="000000"/>
                                      </a:solidFill>
                                      <a:latin typeface="Cambria Math" panose="02040503050406030204" pitchFamily="18" charset="0"/>
                                    </a:rPr>
                                    <m:t>𝑡</m:t>
                                  </m:r>
                                </m:sub>
                              </m:sSub>
                              <m:r>
                                <a:rPr lang="en-US" sz="1800" i="1">
                                  <a:solidFill>
                                    <a:srgbClr val="000000"/>
                                  </a:solidFill>
                                  <a:latin typeface="Cambria Math" panose="02040503050406030204" pitchFamily="18" charset="0"/>
                                </a:rPr>
                                <m:t>,</m:t>
                              </m:r>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𝐴</m:t>
                                  </m:r>
                                </m:e>
                                <m:sub>
                                  <m:r>
                                    <a:rPr lang="en-US" sz="1800" b="0" i="1" smtClean="0">
                                      <a:solidFill>
                                        <a:srgbClr val="000000"/>
                                      </a:solidFill>
                                      <a:latin typeface="Cambria Math" panose="02040503050406030204" pitchFamily="18" charset="0"/>
                                    </a:rPr>
                                    <m:t>𝑡</m:t>
                                  </m:r>
                                </m:sub>
                              </m:sSub>
                            </m:e>
                          </m:d>
                        </m:e>
                      </m:d>
                    </m:oMath>
                  </m:oMathPara>
                </a14:m>
                <a:endParaRPr lang="en-US" sz="1800" dirty="0">
                  <a:solidFill>
                    <a:srgbClr val="000000"/>
                  </a:solidFill>
                  <a:latin typeface="Helvetica Neue" panose="02000503000000020004" pitchFamily="2" charset="0"/>
                </a:endParaRPr>
              </a:p>
            </p:txBody>
          </p:sp>
        </mc:Choice>
        <mc:Fallback xmlns="">
          <p:sp>
            <p:nvSpPr>
              <p:cNvPr id="311" name="Google Shape;311;p57"/>
              <p:cNvSpPr txBox="1">
                <a:spLocks noGrp="1" noRot="1" noChangeAspect="1" noMove="1" noResize="1" noEditPoints="1" noAdjustHandles="1" noChangeArrowheads="1" noChangeShapeType="1" noTextEdit="1"/>
              </p:cNvSpPr>
              <p:nvPr>
                <p:ph type="body" idx="1"/>
              </p:nvPr>
            </p:nvSpPr>
            <p:spPr>
              <a:xfrm>
                <a:off x="122850" y="1032459"/>
                <a:ext cx="8801144" cy="4007054"/>
              </a:xfrm>
              <a:prstGeom prst="rect">
                <a:avLst/>
              </a:prstGeom>
              <a:blipFill>
                <a:blip r:embed="rId3"/>
                <a:stretch>
                  <a:fillRect/>
                </a:stretch>
              </a:blipFill>
            </p:spPr>
            <p:txBody>
              <a:bodyPr/>
              <a:lstStyle/>
              <a:p>
                <a:r>
                  <a:rPr lang="en-RU">
                    <a:noFill/>
                  </a:rPr>
                  <a:t> </a:t>
                </a:r>
              </a:p>
            </p:txBody>
          </p:sp>
        </mc:Fallback>
      </mc:AlternateContent>
    </p:spTree>
    <p:extLst>
      <p:ext uri="{BB962C8B-B14F-4D97-AF65-F5344CB8AC3E}">
        <p14:creationId xmlns:p14="http://schemas.microsoft.com/office/powerpoint/2010/main" val="1536683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en-GB" dirty="0">
                <a:solidFill>
                  <a:srgbClr val="000000"/>
                </a:solidFill>
                <a:latin typeface="Helvetica Neue" panose="02000503000000020004" pitchFamily="2" charset="0"/>
              </a:rPr>
              <a:t>SARSA</a:t>
            </a:r>
            <a:endParaRPr dirty="0"/>
          </a:p>
        </p:txBody>
      </p:sp>
      <p:sp>
        <p:nvSpPr>
          <p:cNvPr id="311" name="Google Shape;311;p57"/>
          <p:cNvSpPr txBox="1">
            <a:spLocks noGrp="1"/>
          </p:cNvSpPr>
          <p:nvPr>
            <p:ph type="body" idx="1"/>
          </p:nvPr>
        </p:nvSpPr>
        <p:spPr>
          <a:xfrm>
            <a:off x="122850" y="1032459"/>
            <a:ext cx="8801144" cy="2870618"/>
          </a:xfrm>
          <a:prstGeom prst="rect">
            <a:avLst/>
          </a:prstGeom>
        </p:spPr>
        <p:txBody>
          <a:bodyPr spcFirstLastPara="1" wrap="square" lIns="91425" tIns="91425" rIns="91425" bIns="91425" anchor="t" anchorCtr="0">
            <a:noAutofit/>
          </a:bodyPr>
          <a:lstStyle/>
          <a:p>
            <a:pPr marL="133350" indent="0">
              <a:buNone/>
            </a:pPr>
            <a:r>
              <a:rPr lang="ru-RU" sz="2000" b="0" i="0" u="none" strike="noStrike" dirty="0">
                <a:solidFill>
                  <a:srgbClr val="000000"/>
                </a:solidFill>
                <a:effectLst/>
                <a:latin typeface="Helvetica Neue" panose="02000503000000020004" pitchFamily="2" charset="0"/>
              </a:rPr>
              <a:t>Обратите внимание, что для обновления</a:t>
            </a:r>
            <a:r>
              <a:rPr lang="en-US" sz="2000" b="0" i="0" u="none" strike="noStrike" dirty="0">
                <a:solidFill>
                  <a:srgbClr val="000000"/>
                </a:solidFill>
                <a:effectLst/>
                <a:latin typeface="Helvetica Neue" panose="02000503000000020004" pitchFamily="2" charset="0"/>
              </a:rPr>
              <a:t> </a:t>
            </a:r>
            <a:r>
              <a:rPr lang="ru-RU" sz="2000" b="0" i="0" u="none" strike="noStrike" dirty="0">
                <a:solidFill>
                  <a:srgbClr val="000000"/>
                </a:solidFill>
                <a:effectLst/>
                <a:latin typeface="Helvetica Neue" panose="02000503000000020004" pitchFamily="2" charset="0"/>
              </a:rPr>
              <a:t>функции </a:t>
            </a:r>
            <a:r>
              <a:rPr lang="ru-RU" sz="2000" b="0" i="0" u="none" strike="noStrike" dirty="0">
                <a:solidFill>
                  <a:srgbClr val="000000"/>
                </a:solidFill>
                <a:effectLst/>
                <a:latin typeface="STIXMathJax_Normal-italic"/>
              </a:rPr>
              <a:t>𝑄</a:t>
            </a:r>
            <a:r>
              <a:rPr lang="ru-RU" sz="2000" b="0" i="0" u="none" strike="noStrike" dirty="0">
                <a:solidFill>
                  <a:srgbClr val="000000"/>
                </a:solidFill>
                <a:effectLst/>
                <a:latin typeface="STIXMathJax_Main"/>
              </a:rPr>
              <a:t>(</a:t>
            </a:r>
            <a:r>
              <a:rPr lang="ru-RU" sz="2000" b="0" i="0" u="none" strike="noStrike" dirty="0">
                <a:solidFill>
                  <a:srgbClr val="000000"/>
                </a:solidFill>
                <a:effectLst/>
                <a:latin typeface="STIXMathJax_Normal-italic"/>
              </a:rPr>
              <a:t>𝑆</a:t>
            </a:r>
            <a:r>
              <a:rPr lang="ru-RU" sz="2000" b="0" i="0" u="none" strike="noStrike" baseline="-25000" dirty="0">
                <a:solidFill>
                  <a:srgbClr val="000000"/>
                </a:solidFill>
                <a:effectLst/>
                <a:latin typeface="STIXMathJax_Normal-italic"/>
              </a:rPr>
              <a:t>𝑡</a:t>
            </a:r>
            <a:r>
              <a:rPr lang="ru-RU" sz="2000" b="0" i="0" u="none" strike="noStrike" dirty="0">
                <a:solidFill>
                  <a:srgbClr val="000000"/>
                </a:solidFill>
                <a:effectLst/>
                <a:latin typeface="STIXMathJax_Main"/>
              </a:rPr>
              <a:t>,</a:t>
            </a:r>
            <a:r>
              <a:rPr lang="ru-RU" sz="2000" b="0" i="0" u="none" strike="noStrike" dirty="0">
                <a:solidFill>
                  <a:srgbClr val="000000"/>
                </a:solidFill>
                <a:effectLst/>
                <a:latin typeface="STIXMathJax_Normal-italic"/>
              </a:rPr>
              <a:t>𝐴</a:t>
            </a:r>
            <a:r>
              <a:rPr lang="ru-RU" sz="2000" b="0" i="0" u="none" strike="noStrike" baseline="-25000" dirty="0">
                <a:solidFill>
                  <a:srgbClr val="000000"/>
                </a:solidFill>
                <a:effectLst/>
                <a:latin typeface="STIXMathJax_Normal-italic"/>
              </a:rPr>
              <a:t>𝑡</a:t>
            </a:r>
            <a:r>
              <a:rPr lang="ru-RU" sz="2000" b="0" i="0" u="none" strike="noStrike" dirty="0">
                <a:solidFill>
                  <a:srgbClr val="000000"/>
                </a:solidFill>
                <a:effectLst/>
                <a:latin typeface="STIXMathJax_Main"/>
              </a:rPr>
              <a:t>)</a:t>
            </a:r>
            <a:r>
              <a:rPr lang="ru-RU" sz="2000" b="0" i="0" u="none" strike="noStrike" dirty="0">
                <a:solidFill>
                  <a:srgbClr val="000000"/>
                </a:solidFill>
                <a:effectLst/>
                <a:latin typeface="Helvetica Neue" panose="02000503000000020004" pitchFamily="2" charset="0"/>
              </a:rPr>
              <a:t> необходимо знание ее значения и функции награды </a:t>
            </a:r>
            <a:r>
              <a:rPr lang="ru-RU" sz="2000" b="1" i="0" u="none" strike="noStrike" dirty="0">
                <a:solidFill>
                  <a:srgbClr val="000000"/>
                </a:solidFill>
                <a:effectLst/>
                <a:latin typeface="Helvetica Neue" panose="02000503000000020004" pitchFamily="2" charset="0"/>
              </a:rPr>
              <a:t>на предыдущем и следующем шаге</a:t>
            </a:r>
            <a:r>
              <a:rPr lang="ru-RU" sz="2000" b="0" i="0" u="none" strike="noStrike" dirty="0">
                <a:solidFill>
                  <a:srgbClr val="000000"/>
                </a:solidFill>
                <a:effectLst/>
                <a:latin typeface="Helvetica Neue" panose="02000503000000020004" pitchFamily="2" charset="0"/>
              </a:rPr>
              <a:t>, </a:t>
            </a:r>
            <a:r>
              <a:rPr lang="ru-RU" sz="2000" b="0" i="0" u="none" strike="noStrike" dirty="0" err="1">
                <a:solidFill>
                  <a:srgbClr val="000000"/>
                </a:solidFill>
                <a:effectLst/>
                <a:latin typeface="Helvetica Neue" panose="02000503000000020004" pitchFamily="2" charset="0"/>
              </a:rPr>
              <a:t>т.е</a:t>
            </a:r>
            <a:r>
              <a:rPr lang="ru-RU" sz="2000" b="0" i="0" u="none" strike="noStrike" dirty="0">
                <a:solidFill>
                  <a:srgbClr val="000000"/>
                </a:solidFill>
                <a:effectLst/>
                <a:latin typeface="Helvetica Neue" panose="02000503000000020004" pitchFamily="2" charset="0"/>
              </a:rPr>
              <a:t> нет необходимости проходить </a:t>
            </a:r>
            <a:r>
              <a:rPr lang="ru-RU" sz="2000" b="1" i="1" u="none" strike="noStrike" dirty="0">
                <a:solidFill>
                  <a:srgbClr val="000000"/>
                </a:solidFill>
                <a:effectLst/>
                <a:latin typeface="Helvetica Neue" panose="02000503000000020004" pitchFamily="2" charset="0"/>
              </a:rPr>
              <a:t>всю</a:t>
            </a:r>
            <a:r>
              <a:rPr lang="ru-RU" sz="2000" b="0" i="0" u="none" strike="noStrike" dirty="0">
                <a:solidFill>
                  <a:srgbClr val="000000"/>
                </a:solidFill>
                <a:effectLst/>
                <a:latin typeface="Helvetica Neue" panose="02000503000000020004" pitchFamily="2" charset="0"/>
              </a:rPr>
              <a:t> траекторию для обновления функции </a:t>
            </a:r>
            <a:r>
              <a:rPr lang="ru-RU" sz="2000" b="0" i="0" u="none" strike="noStrike" dirty="0">
                <a:solidFill>
                  <a:srgbClr val="000000"/>
                </a:solidFill>
                <a:effectLst/>
                <a:latin typeface="STIXMathJax_Normal-italic"/>
              </a:rPr>
              <a:t>𝑄</a:t>
            </a:r>
            <a:r>
              <a:rPr lang="ru-RU" sz="2000" b="0" i="0" u="none" strike="noStrike" dirty="0">
                <a:solidFill>
                  <a:srgbClr val="000000"/>
                </a:solidFill>
                <a:effectLst/>
                <a:latin typeface="Helvetica Neue" panose="02000503000000020004" pitchFamily="2" charset="0"/>
              </a:rPr>
              <a:t>.</a:t>
            </a:r>
            <a:endParaRPr lang="en-US" sz="2000" b="0" i="0" u="none" strike="noStrike" dirty="0">
              <a:solidFill>
                <a:srgbClr val="000000"/>
              </a:solidFill>
              <a:effectLst/>
              <a:latin typeface="Helvetica Neue" panose="02000503000000020004" pitchFamily="2" charset="0"/>
            </a:endParaRPr>
          </a:p>
          <a:p>
            <a:pPr marL="133350" indent="0">
              <a:buNone/>
            </a:pPr>
            <a:endParaRPr lang="en-US" sz="2000" dirty="0">
              <a:solidFill>
                <a:srgbClr val="000000"/>
              </a:solidFill>
              <a:latin typeface="Helvetica Neue" panose="02000503000000020004" pitchFamily="2" charset="0"/>
            </a:endParaRPr>
          </a:p>
          <a:p>
            <a:pPr marL="133350" indent="0">
              <a:buNone/>
            </a:pPr>
            <a:r>
              <a:rPr lang="ru-RU" sz="2000" b="0" i="0" u="none" strike="noStrike" dirty="0">
                <a:solidFill>
                  <a:srgbClr val="000000"/>
                </a:solidFill>
                <a:effectLst/>
                <a:latin typeface="Helvetica Neue" panose="02000503000000020004" pitchFamily="2" charset="0"/>
              </a:rPr>
              <a:t>Алгори</a:t>
            </a:r>
            <a:r>
              <a:rPr lang="ru-RU" sz="2000" dirty="0">
                <a:solidFill>
                  <a:srgbClr val="000000"/>
                </a:solidFill>
                <a:latin typeface="Helvetica Neue" panose="02000503000000020004" pitchFamily="2" charset="0"/>
              </a:rPr>
              <a:t>т</a:t>
            </a:r>
            <a:r>
              <a:rPr lang="ru-RU" sz="2000" b="0" i="0" u="none" strike="noStrike" dirty="0">
                <a:solidFill>
                  <a:srgbClr val="000000"/>
                </a:solidFill>
                <a:effectLst/>
                <a:latin typeface="Helvetica Neue" panose="02000503000000020004" pitchFamily="2" charset="0"/>
              </a:rPr>
              <a:t>м называется </a:t>
            </a:r>
            <a:r>
              <a:rPr lang="en-GB" sz="2000" b="0" i="0" u="none" strike="noStrike" dirty="0">
                <a:solidFill>
                  <a:srgbClr val="000000"/>
                </a:solidFill>
                <a:effectLst/>
                <a:latin typeface="Helvetica Neue" panose="02000503000000020004" pitchFamily="2" charset="0"/>
              </a:rPr>
              <a:t>SARSA </a:t>
            </a:r>
            <a:r>
              <a:rPr lang="ru-RU" sz="2000" b="0" i="0" u="none" strike="noStrike" dirty="0">
                <a:solidFill>
                  <a:srgbClr val="000000"/>
                </a:solidFill>
                <a:effectLst/>
                <a:latin typeface="Helvetica Neue" panose="02000503000000020004" pitchFamily="2" charset="0"/>
              </a:rPr>
              <a:t>по набору параметров, необходимых для обновления функции </a:t>
            </a:r>
            <a:r>
              <a:rPr lang="ru-RU" sz="2000" b="0" i="0" u="none" strike="noStrike" dirty="0">
                <a:solidFill>
                  <a:srgbClr val="000000"/>
                </a:solidFill>
                <a:effectLst/>
                <a:latin typeface="STIXMathJax_Normal-italic"/>
              </a:rPr>
              <a:t>𝑄</a:t>
            </a:r>
            <a:r>
              <a:rPr lang="ru-RU" sz="2000" b="0" i="0" u="none" strike="noStrike" dirty="0">
                <a:solidFill>
                  <a:srgbClr val="000000"/>
                </a:solidFill>
                <a:effectLst/>
                <a:latin typeface="Helvetica Neue" panose="02000503000000020004" pitchFamily="2" charset="0"/>
              </a:rPr>
              <a:t> на следующем шаге </a:t>
            </a:r>
            <a:r>
              <a:rPr lang="ru-RU" sz="2000" b="0" i="0" u="none" strike="noStrike" dirty="0">
                <a:solidFill>
                  <a:srgbClr val="000000"/>
                </a:solidFill>
                <a:effectLst/>
                <a:latin typeface="STIXMathJax_Main"/>
              </a:rPr>
              <a:t>(</a:t>
            </a:r>
            <a:r>
              <a:rPr lang="ru-RU" sz="2000" b="0" i="0" u="none" strike="noStrike" dirty="0">
                <a:solidFill>
                  <a:srgbClr val="000000"/>
                </a:solidFill>
                <a:effectLst/>
                <a:latin typeface="STIXMathJax_Normal-italic"/>
              </a:rPr>
              <a:t>𝑆</a:t>
            </a:r>
            <a:r>
              <a:rPr lang="ru-RU" sz="2000" b="0" i="0" u="none" strike="noStrike" baseline="-25000" dirty="0">
                <a:solidFill>
                  <a:srgbClr val="000000"/>
                </a:solidFill>
                <a:effectLst/>
                <a:latin typeface="STIXMathJax_Normal-italic"/>
              </a:rPr>
              <a:t>𝑡</a:t>
            </a:r>
            <a:r>
              <a:rPr lang="ru-RU" sz="2000" b="0" i="0" u="none" strike="noStrike" dirty="0">
                <a:solidFill>
                  <a:srgbClr val="000000"/>
                </a:solidFill>
                <a:effectLst/>
                <a:latin typeface="STIXMathJax_Main"/>
              </a:rPr>
              <a:t>,</a:t>
            </a:r>
            <a:r>
              <a:rPr lang="ru-RU" sz="2000" b="0" i="0" u="none" strike="noStrike" dirty="0">
                <a:solidFill>
                  <a:srgbClr val="000000"/>
                </a:solidFill>
                <a:effectLst/>
                <a:latin typeface="STIXMathJax_Normal-italic"/>
              </a:rPr>
              <a:t>𝐴</a:t>
            </a:r>
            <a:r>
              <a:rPr lang="ru-RU" sz="2000" b="0" i="0" u="none" strike="noStrike" baseline="-25000" dirty="0">
                <a:solidFill>
                  <a:srgbClr val="000000"/>
                </a:solidFill>
                <a:effectLst/>
                <a:latin typeface="STIXMathJax_Normal-italic"/>
              </a:rPr>
              <a:t>𝑡</a:t>
            </a:r>
            <a:r>
              <a:rPr lang="ru-RU" sz="2000" b="0" i="0" u="none" strike="noStrike" dirty="0">
                <a:solidFill>
                  <a:srgbClr val="000000"/>
                </a:solidFill>
                <a:effectLst/>
                <a:latin typeface="STIXMathJax_Main"/>
              </a:rPr>
              <a:t>,</a:t>
            </a:r>
            <a:r>
              <a:rPr lang="ru-RU" sz="2000" b="0" i="0" u="none" strike="noStrike" dirty="0">
                <a:solidFill>
                  <a:srgbClr val="000000"/>
                </a:solidFill>
                <a:effectLst/>
                <a:latin typeface="STIXMathJax_Normal-italic"/>
              </a:rPr>
              <a:t>𝑅</a:t>
            </a:r>
            <a:r>
              <a:rPr lang="ru-RU" sz="2000" b="0" i="0" u="none" strike="noStrike" baseline="-25000" dirty="0">
                <a:solidFill>
                  <a:srgbClr val="000000"/>
                </a:solidFill>
                <a:effectLst/>
                <a:latin typeface="STIXMathJax_Normal-italic"/>
              </a:rPr>
              <a:t>𝑡</a:t>
            </a:r>
            <a:r>
              <a:rPr lang="ru-RU" sz="2000" b="0" i="0" u="none" strike="noStrike" dirty="0">
                <a:solidFill>
                  <a:srgbClr val="000000"/>
                </a:solidFill>
                <a:effectLst/>
                <a:latin typeface="STIXMathJax_Main"/>
              </a:rPr>
              <a:t>,</a:t>
            </a:r>
            <a:r>
              <a:rPr lang="ru-RU" sz="2000" b="0" i="0" u="none" strike="noStrike" dirty="0">
                <a:solidFill>
                  <a:srgbClr val="000000"/>
                </a:solidFill>
                <a:effectLst/>
                <a:latin typeface="STIXMathJax_Normal-italic"/>
              </a:rPr>
              <a:t>𝑆</a:t>
            </a:r>
            <a:r>
              <a:rPr lang="ru-RU" sz="2000" b="0" i="0" u="none" strike="noStrike" baseline="-25000" dirty="0">
                <a:solidFill>
                  <a:srgbClr val="000000"/>
                </a:solidFill>
                <a:effectLst/>
                <a:latin typeface="STIXMathJax_Normal-italic"/>
              </a:rPr>
              <a:t>𝑡</a:t>
            </a:r>
            <a:r>
              <a:rPr lang="ru-RU" sz="2000" b="0" i="0" u="none" strike="noStrike" baseline="-25000" dirty="0">
                <a:solidFill>
                  <a:srgbClr val="000000"/>
                </a:solidFill>
                <a:effectLst/>
                <a:latin typeface="STIXMathJax_Main"/>
              </a:rPr>
              <a:t>+1</a:t>
            </a:r>
            <a:r>
              <a:rPr lang="ru-RU" sz="2000" b="0" i="0" u="none" strike="noStrike" dirty="0">
                <a:solidFill>
                  <a:srgbClr val="000000"/>
                </a:solidFill>
                <a:effectLst/>
                <a:latin typeface="STIXMathJax_Main"/>
              </a:rPr>
              <a:t>,</a:t>
            </a:r>
            <a:r>
              <a:rPr lang="ru-RU" sz="2000" b="0" i="0" u="none" strike="noStrike" dirty="0">
                <a:solidFill>
                  <a:srgbClr val="000000"/>
                </a:solidFill>
                <a:effectLst/>
                <a:latin typeface="STIXMathJax_Normal-italic"/>
              </a:rPr>
              <a:t>𝐴</a:t>
            </a:r>
            <a:r>
              <a:rPr lang="ru-RU" sz="2000" b="0" i="0" u="none" strike="noStrike" baseline="-25000" dirty="0">
                <a:solidFill>
                  <a:srgbClr val="000000"/>
                </a:solidFill>
                <a:effectLst/>
                <a:latin typeface="STIXMathJax_Normal-italic"/>
              </a:rPr>
              <a:t>𝑡</a:t>
            </a:r>
            <a:r>
              <a:rPr lang="ru-RU" sz="2000" b="0" i="0" u="none" strike="noStrike" baseline="-25000" dirty="0">
                <a:solidFill>
                  <a:srgbClr val="000000"/>
                </a:solidFill>
                <a:effectLst/>
                <a:latin typeface="STIXMathJax_Main"/>
              </a:rPr>
              <a:t>+1</a:t>
            </a:r>
            <a:r>
              <a:rPr lang="ru-RU" sz="2000" b="0" i="0" u="none" strike="noStrike" dirty="0">
                <a:solidFill>
                  <a:srgbClr val="000000"/>
                </a:solidFill>
                <a:effectLst/>
                <a:latin typeface="STIXMathJax_Main"/>
              </a:rPr>
              <a:t>)</a:t>
            </a:r>
            <a:r>
              <a:rPr lang="ru-RU" sz="2000" b="0" i="0" u="none" strike="noStrike" dirty="0">
                <a:solidFill>
                  <a:srgbClr val="000000"/>
                </a:solidFill>
                <a:effectLst/>
                <a:latin typeface="Helvetica Neue" panose="02000503000000020004" pitchFamily="2" charset="0"/>
              </a:rPr>
              <a:t>.</a:t>
            </a:r>
            <a:endParaRPr lang="en-US" sz="2000" b="0" i="0" u="none" strike="noStrike" dirty="0">
              <a:solidFill>
                <a:srgbClr val="000000"/>
              </a:solidFill>
              <a:effectLst/>
              <a:latin typeface="Helvetica Neue" panose="02000503000000020004" pitchFamily="2" charset="0"/>
            </a:endParaRPr>
          </a:p>
          <a:p>
            <a:pPr marL="133350" indent="0">
              <a:buNone/>
            </a:pPr>
            <a:endParaRPr lang="en-US" sz="1800" dirty="0">
              <a:solidFill>
                <a:srgbClr val="000000"/>
              </a:solidFill>
              <a:latin typeface="Helvetica Neue" panose="02000503000000020004" pitchFamily="2" charset="0"/>
            </a:endParaRPr>
          </a:p>
        </p:txBody>
      </p:sp>
    </p:spTree>
    <p:extLst>
      <p:ext uri="{BB962C8B-B14F-4D97-AF65-F5344CB8AC3E}">
        <p14:creationId xmlns:p14="http://schemas.microsoft.com/office/powerpoint/2010/main" val="2514904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en-GB" dirty="0">
                <a:solidFill>
                  <a:srgbClr val="000000"/>
                </a:solidFill>
                <a:latin typeface="Helvetica Neue" panose="02000503000000020004" pitchFamily="2" charset="0"/>
              </a:rPr>
              <a:t>SARSA</a:t>
            </a:r>
            <a:endParaRPr dirty="0"/>
          </a:p>
        </p:txBody>
      </p:sp>
      <mc:AlternateContent xmlns:mc="http://schemas.openxmlformats.org/markup-compatibility/2006" xmlns:a14="http://schemas.microsoft.com/office/drawing/2010/main">
        <mc:Choice Requires="a14">
          <p:sp>
            <p:nvSpPr>
              <p:cNvPr id="311" name="Google Shape;311;p57"/>
              <p:cNvSpPr txBox="1">
                <a:spLocks noGrp="1"/>
              </p:cNvSpPr>
              <p:nvPr>
                <p:ph type="body" idx="1"/>
              </p:nvPr>
            </p:nvSpPr>
            <p:spPr>
              <a:xfrm>
                <a:off x="122850" y="1032459"/>
                <a:ext cx="8801144" cy="3381412"/>
              </a:xfrm>
              <a:prstGeom prst="rect">
                <a:avLst/>
              </a:prstGeom>
            </p:spPr>
            <p:txBody>
              <a:bodyPr spcFirstLastPara="1" wrap="square" lIns="91425" tIns="91425" rIns="91425" bIns="91425" anchor="t" anchorCtr="0">
                <a:noAutofit/>
              </a:bodyPr>
              <a:lstStyle/>
              <a:p>
                <a:r>
                  <a:rPr lang="ru-RU" sz="2000" b="0" i="0" u="none" strike="noStrike" dirty="0">
                    <a:solidFill>
                      <a:srgbClr val="000000"/>
                    </a:solidFill>
                    <a:effectLst/>
                    <a:latin typeface="Helvetica Neue" panose="02000503000000020004" pitchFamily="2" charset="0"/>
                  </a:rPr>
                  <a:t>Устанавливаем </a:t>
                </a:r>
                <a:r>
                  <a:rPr lang="ru-RU" sz="2000" b="0" i="0" u="none" strike="noStrike" dirty="0">
                    <a:solidFill>
                      <a:srgbClr val="000000"/>
                    </a:solidFill>
                    <a:effectLst/>
                    <a:latin typeface="STIXMathJax_Normal-italic"/>
                  </a:rPr>
                  <a:t>𝑄</a:t>
                </a:r>
                <a:r>
                  <a:rPr lang="ru-RU" sz="2000" b="0" i="0" u="none" strike="noStrike" dirty="0">
                    <a:solidFill>
                      <a:srgbClr val="000000"/>
                    </a:solidFill>
                    <a:effectLst/>
                    <a:latin typeface="STIXMathJax_Main"/>
                  </a:rPr>
                  <a:t>(</a:t>
                </a:r>
                <a:r>
                  <a:rPr lang="ru-RU" sz="2000" b="0" i="0" u="none" strike="noStrike" dirty="0">
                    <a:solidFill>
                      <a:srgbClr val="000000"/>
                    </a:solidFill>
                    <a:effectLst/>
                    <a:latin typeface="STIXMathJax_Normal-italic"/>
                  </a:rPr>
                  <a:t>𝑠</a:t>
                </a:r>
                <a:r>
                  <a:rPr lang="ru-RU" sz="2000" b="0" i="0" u="none" strike="noStrike" dirty="0">
                    <a:solidFill>
                      <a:srgbClr val="000000"/>
                    </a:solidFill>
                    <a:effectLst/>
                    <a:latin typeface="STIXMathJax_Main"/>
                  </a:rPr>
                  <a:t>,</a:t>
                </a:r>
                <a:r>
                  <a:rPr lang="ru-RU" sz="2000" b="0" i="0" u="none" strike="noStrike" dirty="0">
                    <a:solidFill>
                      <a:srgbClr val="000000"/>
                    </a:solidFill>
                    <a:effectLst/>
                    <a:latin typeface="STIXMathJax_Normal-italic"/>
                  </a:rPr>
                  <a:t>𝑎</a:t>
                </a:r>
                <a:r>
                  <a:rPr lang="ru-RU" sz="2000" b="0" i="0" u="none" strike="noStrike" dirty="0">
                    <a:solidFill>
                      <a:srgbClr val="000000"/>
                    </a:solidFill>
                    <a:effectLst/>
                    <a:latin typeface="STIXMathJax_Main"/>
                  </a:rPr>
                  <a:t>)=0,</a:t>
                </a:r>
                <a:r>
                  <a:rPr lang="ru-RU" sz="2000" b="0" i="0" u="none" strike="noStrike" dirty="0">
                    <a:solidFill>
                      <a:srgbClr val="000000"/>
                    </a:solidFill>
                    <a:effectLst/>
                    <a:latin typeface="STIXMathJax_Normal-italic"/>
                  </a:rPr>
                  <a:t>𝐾</a:t>
                </a:r>
                <a:r>
                  <a:rPr lang="ru-RU" sz="2000" b="0" i="0" u="none" strike="noStrike" dirty="0">
                    <a:solidFill>
                      <a:srgbClr val="000000"/>
                    </a:solidFill>
                    <a:effectLst/>
                    <a:latin typeface="STIXMathJax_Main"/>
                  </a:rPr>
                  <a:t>&gt;0,</a:t>
                </a:r>
                <a:r>
                  <a:rPr lang="ru-RU" sz="2000" b="0" i="0" u="none" strike="noStrike" dirty="0">
                    <a:solidFill>
                      <a:srgbClr val="000000"/>
                    </a:solidFill>
                    <a:effectLst/>
                    <a:latin typeface="STIXMathJax_Normal-italic"/>
                  </a:rPr>
                  <a:t>𝜀</a:t>
                </a:r>
                <a:r>
                  <a:rPr lang="ru-RU" sz="2000" b="0" i="0" u="none" strike="noStrike" dirty="0">
                    <a:solidFill>
                      <a:srgbClr val="000000"/>
                    </a:solidFill>
                    <a:effectLst/>
                    <a:latin typeface="STIXMathJax_Main"/>
                  </a:rPr>
                  <a:t>=1</a:t>
                </a:r>
                <a:r>
                  <a:rPr lang="ru-RU" sz="2000" b="0" i="0" u="none" strike="noStrike" dirty="0">
                    <a:solidFill>
                      <a:srgbClr val="000000"/>
                    </a:solidFill>
                    <a:effectLst/>
                    <a:latin typeface="Helvetica Neue" panose="02000503000000020004" pitchFamily="2" charset="0"/>
                  </a:rPr>
                  <a:t>.</a:t>
                </a:r>
              </a:p>
              <a:p>
                <a:r>
                  <a:rPr lang="ru-RU" sz="2000" b="0" i="0" u="none" strike="noStrike" dirty="0">
                    <a:solidFill>
                      <a:srgbClr val="000000"/>
                    </a:solidFill>
                    <a:effectLst/>
                    <a:latin typeface="Helvetica Neue" panose="02000503000000020004" pitchFamily="2" charset="0"/>
                  </a:rPr>
                  <a:t>Для каждого </a:t>
                </a:r>
                <a:r>
                  <a:rPr lang="ru-RU" sz="2000" b="0" i="0" u="none" strike="noStrike" dirty="0">
                    <a:solidFill>
                      <a:srgbClr val="000000"/>
                    </a:solidFill>
                    <a:effectLst/>
                    <a:latin typeface="STIXMathJax_Normal-italic"/>
                  </a:rPr>
                  <a:t>𝑘</a:t>
                </a:r>
                <a:r>
                  <a:rPr lang="ru-RU" sz="2000" b="0" i="0" u="none" strike="noStrike" dirty="0">
                    <a:solidFill>
                      <a:srgbClr val="000000"/>
                    </a:solidFill>
                    <a:effectLst/>
                    <a:latin typeface="STIXMathJax_Main"/>
                  </a:rPr>
                  <a:t>∈1,</a:t>
                </a:r>
                <a:r>
                  <a:rPr lang="ru-RU" sz="2000" b="0" i="0" u="none" strike="noStrike" dirty="0">
                    <a:solidFill>
                      <a:srgbClr val="000000"/>
                    </a:solidFill>
                    <a:effectLst/>
                    <a:latin typeface="STIXMathJax_Normal-italic"/>
                  </a:rPr>
                  <a:t>𝐾</a:t>
                </a:r>
                <a:r>
                  <a:rPr lang="ru-RU" sz="2000" b="0" i="0" u="none" strike="noStrike" dirty="0">
                    <a:solidFill>
                      <a:srgbClr val="000000"/>
                    </a:solidFill>
                    <a:effectLst/>
                    <a:latin typeface="Helvetica Neue" panose="02000503000000020004" pitchFamily="2" charset="0"/>
                  </a:rPr>
                  <a:t>:</a:t>
                </a:r>
              </a:p>
              <a:p>
                <a:pPr marL="590550" lvl="1" indent="0">
                  <a:buNone/>
                </a:pPr>
                <a:r>
                  <a:rPr lang="ru-RU" sz="1800" b="0" i="0" u="none" strike="noStrike" dirty="0">
                    <a:solidFill>
                      <a:srgbClr val="000000"/>
                    </a:solidFill>
                    <a:effectLst/>
                    <a:latin typeface="Helvetica Neue" panose="02000503000000020004" pitchFamily="2" charset="0"/>
                  </a:rPr>
                  <a:t>двигаясь по текущей траектории из состояния </a:t>
                </a:r>
                <a:r>
                  <a:rPr lang="ru-RU" sz="1800" b="0" i="0" u="none" strike="noStrike" dirty="0">
                    <a:solidFill>
                      <a:srgbClr val="000000"/>
                    </a:solidFill>
                    <a:effectLst/>
                    <a:latin typeface="STIXMathJax_Normal-italic"/>
                  </a:rPr>
                  <a:t>𝑆</a:t>
                </a:r>
                <a:r>
                  <a:rPr lang="ru-RU" sz="1800" b="0" i="0" u="none" strike="noStrike" baseline="-25000" dirty="0">
                    <a:solidFill>
                      <a:srgbClr val="000000"/>
                    </a:solidFill>
                    <a:effectLst/>
                    <a:latin typeface="STIXMathJax_Normal-italic"/>
                  </a:rPr>
                  <a:t>𝑡</a:t>
                </a:r>
                <a:r>
                  <a:rPr lang="ru-RU" sz="1800" b="0" i="0" u="none" strike="noStrike" dirty="0">
                    <a:solidFill>
                      <a:srgbClr val="000000"/>
                    </a:solidFill>
                    <a:effectLst/>
                    <a:latin typeface="Helvetica Neue" panose="02000503000000020004" pitchFamily="2" charset="0"/>
                  </a:rPr>
                  <a:t> действуя </a:t>
                </a:r>
                <a:r>
                  <a:rPr lang="ru-RU" sz="1800" b="0" i="0" u="none" strike="noStrike" dirty="0">
                    <a:solidFill>
                      <a:srgbClr val="000000"/>
                    </a:solidFill>
                    <a:effectLst/>
                    <a:latin typeface="STIXMathJax_Normal-italic"/>
                  </a:rPr>
                  <a:t>𝐴</a:t>
                </a:r>
                <a:r>
                  <a:rPr lang="ru-RU" sz="1800" b="0" i="0" u="none" strike="noStrike" baseline="-25000" dirty="0">
                    <a:solidFill>
                      <a:srgbClr val="000000"/>
                    </a:solidFill>
                    <a:effectLst/>
                    <a:latin typeface="STIXMathJax_Normal-italic"/>
                  </a:rPr>
                  <a:t>𝑡</a:t>
                </a:r>
                <a:r>
                  <a:rPr lang="ru-RU" sz="1800" b="0" i="0" u="none" strike="noStrike" dirty="0">
                    <a:solidFill>
                      <a:srgbClr val="000000"/>
                    </a:solidFill>
                    <a:effectLst/>
                    <a:latin typeface="Helvetica Neue" panose="02000503000000020004" pitchFamily="2" charset="0"/>
                  </a:rPr>
                  <a:t> в силу политики </a:t>
                </a:r>
                <a:r>
                  <a:rPr lang="ru-RU" sz="1800" b="0" i="0" u="none" strike="noStrike" dirty="0">
                    <a:solidFill>
                      <a:srgbClr val="000000"/>
                    </a:solidFill>
                    <a:effectLst/>
                    <a:latin typeface="STIXMathJax_Normal-italic"/>
                  </a:rPr>
                  <a:t>𝜋</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Variants"/>
                  </a:rPr>
                  <a:t>|</a:t>
                </a:r>
                <a:r>
                  <a:rPr lang="ru-RU" sz="1800" b="0" i="0" u="none" strike="noStrike" dirty="0">
                    <a:solidFill>
                      <a:srgbClr val="000000"/>
                    </a:solidFill>
                    <a:effectLst/>
                    <a:latin typeface="STIXMathJax_Normal-italic"/>
                  </a:rPr>
                  <a:t>𝑆</a:t>
                </a:r>
                <a:r>
                  <a:rPr lang="ru-RU" sz="1800" b="0" i="0" u="none" strike="noStrike" baseline="-25000" dirty="0">
                    <a:solidFill>
                      <a:srgbClr val="000000"/>
                    </a:solidFill>
                    <a:effectLst/>
                    <a:latin typeface="STIXMathJax_Normal-italic"/>
                  </a:rPr>
                  <a:t>𝑡</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Helvetica Neue" panose="02000503000000020004" pitchFamily="2" charset="0"/>
                  </a:rPr>
                  <a:t>, и обновляя политику </a:t>
                </a:r>
                <a:r>
                  <a:rPr lang="ru-RU" sz="1800" b="0" i="0" u="none" strike="noStrike" dirty="0">
                    <a:solidFill>
                      <a:srgbClr val="000000"/>
                    </a:solidFill>
                    <a:effectLst/>
                    <a:latin typeface="STIXMathJax_Normal-italic"/>
                  </a:rPr>
                  <a:t>𝜋</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Normal-italic"/>
                  </a:rPr>
                  <a:t>𝜀</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Normal-italic"/>
                  </a:rPr>
                  <a:t>𝑔𝑟𝑒𝑒𝑑𝑦</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Normal-italic"/>
                  </a:rPr>
                  <a:t>𝑄</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Helvetica Neue" panose="02000503000000020004" pitchFamily="2" charset="0"/>
                  </a:rPr>
                  <a:t> получаем </a:t>
                </a:r>
                <a:r>
                  <a:rPr lang="ru-RU" sz="1800" b="0" i="0" u="none" strike="noStrike" dirty="0">
                    <a:solidFill>
                      <a:srgbClr val="000000"/>
                    </a:solidFill>
                    <a:effectLst/>
                    <a:latin typeface="STIXMathJax_Normal-italic"/>
                  </a:rPr>
                  <a:t>𝑅</a:t>
                </a:r>
                <a:r>
                  <a:rPr lang="ru-RU" sz="1800" b="0" i="0" u="none" strike="noStrike" baseline="-25000" dirty="0">
                    <a:solidFill>
                      <a:srgbClr val="000000"/>
                    </a:solidFill>
                    <a:effectLst/>
                    <a:latin typeface="STIXMathJax_Normal-italic"/>
                  </a:rPr>
                  <a:t>𝑡</a:t>
                </a:r>
                <a:r>
                  <a:rPr lang="ru-RU" sz="1800" b="0" i="0" u="none" strike="noStrike" dirty="0">
                    <a:solidFill>
                      <a:srgbClr val="000000"/>
                    </a:solidFill>
                    <a:effectLst/>
                    <a:latin typeface="Helvetica Neue" panose="02000503000000020004" pitchFamily="2" charset="0"/>
                  </a:rPr>
                  <a:t> и переходим в состояние </a:t>
                </a:r>
                <a:r>
                  <a:rPr lang="ru-RU" sz="1800" b="0" i="0" u="none" strike="noStrike" dirty="0">
                    <a:solidFill>
                      <a:srgbClr val="000000"/>
                    </a:solidFill>
                    <a:effectLst/>
                    <a:latin typeface="STIXMathJax_Normal-italic"/>
                  </a:rPr>
                  <a:t>𝑆</a:t>
                </a:r>
                <a:r>
                  <a:rPr lang="ru-RU" sz="1800" b="0" i="0" u="none" strike="noStrike" baseline="-25000" dirty="0">
                    <a:solidFill>
                      <a:srgbClr val="000000"/>
                    </a:solidFill>
                    <a:effectLst/>
                    <a:latin typeface="STIXMathJax_Normal-italic"/>
                  </a:rPr>
                  <a:t>𝑡</a:t>
                </a:r>
                <a:r>
                  <a:rPr lang="ru-RU" sz="1800" b="0" i="0" u="none" strike="noStrike" baseline="-25000" dirty="0">
                    <a:solidFill>
                      <a:srgbClr val="000000"/>
                    </a:solidFill>
                    <a:effectLst/>
                    <a:latin typeface="STIXMathJax_Main"/>
                  </a:rPr>
                  <a:t>+1</a:t>
                </a:r>
                <a:r>
                  <a:rPr lang="ru-RU" sz="1800" b="0" i="0" u="none" strike="noStrike" dirty="0">
                    <a:solidFill>
                      <a:srgbClr val="000000"/>
                    </a:solidFill>
                    <a:effectLst/>
                    <a:latin typeface="Helvetica Neue" panose="02000503000000020004" pitchFamily="2" charset="0"/>
                  </a:rPr>
                  <a:t> </a:t>
                </a:r>
                <a:r>
                  <a:rPr lang="en-GB" sz="1800" b="0" i="0" u="none" strike="noStrike" dirty="0">
                    <a:solidFill>
                      <a:srgbClr val="000000"/>
                    </a:solidFill>
                    <a:effectLst/>
                    <a:latin typeface="Helvetica Neue" panose="02000503000000020004" pitchFamily="2" charset="0"/>
                  </a:rPr>
                  <a:t>c </a:t>
                </a:r>
                <a:r>
                  <a:rPr lang="ru-RU" sz="1800" b="0" i="0" u="none" strike="noStrike" dirty="0">
                    <a:solidFill>
                      <a:srgbClr val="000000"/>
                    </a:solidFill>
                    <a:effectLst/>
                    <a:latin typeface="Helvetica Neue" panose="02000503000000020004" pitchFamily="2" charset="0"/>
                  </a:rPr>
                  <a:t>действием </a:t>
                </a:r>
                <a:r>
                  <a:rPr lang="ru-RU" sz="1800" b="0" i="0" u="none" strike="noStrike" dirty="0">
                    <a:solidFill>
                      <a:srgbClr val="000000"/>
                    </a:solidFill>
                    <a:effectLst/>
                    <a:latin typeface="STIXMathJax_Normal-italic"/>
                  </a:rPr>
                  <a:t>𝐴</a:t>
                </a:r>
                <a:r>
                  <a:rPr lang="ru-RU" sz="1800" b="0" i="0" u="none" strike="noStrike" baseline="-25000" dirty="0">
                    <a:solidFill>
                      <a:srgbClr val="000000"/>
                    </a:solidFill>
                    <a:effectLst/>
                    <a:latin typeface="STIXMathJax_Normal-italic"/>
                  </a:rPr>
                  <a:t>𝑡</a:t>
                </a:r>
                <a:r>
                  <a:rPr lang="ru-RU" sz="1800" b="0" i="0" u="none" strike="noStrike" baseline="-25000" dirty="0">
                    <a:solidFill>
                      <a:srgbClr val="000000"/>
                    </a:solidFill>
                    <a:effectLst/>
                    <a:latin typeface="STIXMathJax_Main"/>
                  </a:rPr>
                  <a:t>+1</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Normal-italic"/>
                  </a:rPr>
                  <a:t>𝜋</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Variants"/>
                  </a:rPr>
                  <a:t>|</a:t>
                </a:r>
                <a:r>
                  <a:rPr lang="ru-RU" sz="1800" b="0" i="0" u="none" strike="noStrike" dirty="0">
                    <a:solidFill>
                      <a:srgbClr val="000000"/>
                    </a:solidFill>
                    <a:effectLst/>
                    <a:latin typeface="STIXMathJax_Normal-italic"/>
                  </a:rPr>
                  <a:t>𝑆</a:t>
                </a:r>
                <a:r>
                  <a:rPr lang="ru-RU" sz="1800" b="0" i="0" u="none" strike="noStrike" baseline="-25000" dirty="0">
                    <a:solidFill>
                      <a:srgbClr val="000000"/>
                    </a:solidFill>
                    <a:effectLst/>
                    <a:latin typeface="STIXMathJax_Normal-italic"/>
                  </a:rPr>
                  <a:t>𝑡</a:t>
                </a:r>
                <a:r>
                  <a:rPr lang="ru-RU" sz="1800" b="0" i="0" u="none" strike="noStrike" baseline="-25000" dirty="0">
                    <a:solidFill>
                      <a:srgbClr val="000000"/>
                    </a:solidFill>
                    <a:effectLst/>
                    <a:latin typeface="STIXMathJax_Main"/>
                  </a:rPr>
                  <a:t>+1</a:t>
                </a:r>
                <a:r>
                  <a:rPr lang="ru-RU" sz="1800" b="0" i="0" u="none" strike="noStrike" dirty="0">
                    <a:solidFill>
                      <a:srgbClr val="000000"/>
                    </a:solidFill>
                    <a:effectLst/>
                    <a:latin typeface="STIXMathJax_Main"/>
                  </a:rPr>
                  <a:t>)</a:t>
                </a:r>
                <a:endParaRPr lang="ru-RU" sz="1800" b="0" i="0" u="none" strike="noStrike" dirty="0">
                  <a:solidFill>
                    <a:srgbClr val="000000"/>
                  </a:solidFill>
                  <a:effectLst/>
                  <a:latin typeface="Helvetica Neue" panose="02000503000000020004" pitchFamily="2" charset="0"/>
                </a:endParaRPr>
              </a:p>
              <a:p>
                <a:r>
                  <a:rPr lang="ru-RU" sz="2000" b="0" i="0" u="none" strike="noStrike" dirty="0">
                    <a:solidFill>
                      <a:srgbClr val="000000"/>
                    </a:solidFill>
                    <a:effectLst/>
                    <a:latin typeface="Helvetica Neue" panose="02000503000000020004" pitchFamily="2" charset="0"/>
                  </a:rPr>
                  <a:t>Обновляем </a:t>
                </a:r>
                <a:r>
                  <a:rPr lang="ru-RU" sz="2000" b="0" i="0" u="none" strike="noStrike" dirty="0">
                    <a:solidFill>
                      <a:srgbClr val="000000"/>
                    </a:solidFill>
                    <a:effectLst/>
                    <a:latin typeface="STIXMathJax_Normal-italic"/>
                  </a:rPr>
                  <a:t>𝑄</a:t>
                </a:r>
                <a:r>
                  <a:rPr lang="ru-RU" sz="2000" b="0" i="0" u="none" strike="noStrike" dirty="0">
                    <a:solidFill>
                      <a:srgbClr val="000000"/>
                    </a:solidFill>
                    <a:effectLst/>
                    <a:latin typeface="Helvetica Neue" panose="02000503000000020004" pitchFamily="2" charset="0"/>
                  </a:rPr>
                  <a:t>: </a:t>
                </a:r>
                <a14:m>
                  <m:oMath xmlns:m="http://schemas.openxmlformats.org/officeDocument/2006/math">
                    <m:r>
                      <a:rPr lang="en-US" sz="2000" b="0" i="1" u="none" strike="noStrike" smtClean="0">
                        <a:solidFill>
                          <a:srgbClr val="000000"/>
                        </a:solidFill>
                        <a:effectLst/>
                        <a:latin typeface="Cambria Math" panose="02040503050406030204" pitchFamily="18" charset="0"/>
                      </a:rPr>
                      <m:t>𝑄</m:t>
                    </m:r>
                    <m:d>
                      <m:dPr>
                        <m:ctrlPr>
                          <a:rPr lang="en-US" sz="2000" b="0" i="1" u="none" strike="noStrike" smtClean="0">
                            <a:solidFill>
                              <a:srgbClr val="000000"/>
                            </a:solidFill>
                            <a:effectLst/>
                            <a:latin typeface="Cambria Math" panose="02040503050406030204" pitchFamily="18" charset="0"/>
                          </a:rPr>
                        </m:ctrlPr>
                      </m:dPr>
                      <m:e>
                        <m:sSub>
                          <m:sSubPr>
                            <m:ctrlPr>
                              <a:rPr lang="en-US" sz="2000" b="0" i="1" u="none" strike="noStrike" smtClean="0">
                                <a:solidFill>
                                  <a:srgbClr val="000000"/>
                                </a:solidFill>
                                <a:effectLst/>
                                <a:latin typeface="Cambria Math" panose="02040503050406030204" pitchFamily="18" charset="0"/>
                              </a:rPr>
                            </m:ctrlPr>
                          </m:sSubPr>
                          <m:e>
                            <m:r>
                              <a:rPr lang="en-US" sz="2000" b="0" i="1" u="none" strike="noStrike" smtClean="0">
                                <a:solidFill>
                                  <a:srgbClr val="000000"/>
                                </a:solidFill>
                                <a:effectLst/>
                                <a:latin typeface="Cambria Math" panose="02040503050406030204" pitchFamily="18" charset="0"/>
                              </a:rPr>
                              <m:t>𝑆</m:t>
                            </m:r>
                          </m:e>
                          <m:sub>
                            <m:r>
                              <a:rPr lang="en-US" sz="2000" b="0" i="1" u="none" strike="noStrike" smtClean="0">
                                <a:solidFill>
                                  <a:srgbClr val="000000"/>
                                </a:solidFill>
                                <a:effectLst/>
                                <a:latin typeface="Cambria Math" panose="02040503050406030204" pitchFamily="18" charset="0"/>
                              </a:rPr>
                              <m:t>𝑡</m:t>
                            </m:r>
                          </m:sub>
                        </m:sSub>
                        <m:r>
                          <a:rPr lang="en-US" sz="2000" b="0" i="1" u="none" strike="noStrike" smtClean="0">
                            <a:solidFill>
                              <a:srgbClr val="000000"/>
                            </a:solidFill>
                            <a:effectLst/>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𝑡</m:t>
                            </m:r>
                          </m:sub>
                        </m:sSub>
                      </m:e>
                    </m:d>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𝑄</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𝑡</m:t>
                            </m:r>
                          </m:sub>
                        </m:sSub>
                      </m:e>
                    </m:d>
                    <m:r>
                      <a:rPr lang="en-US" sz="2000" b="0" i="0"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𝛼</m:t>
                    </m:r>
                    <m:d>
                      <m:dPr>
                        <m:ctrlPr>
                          <a:rPr lang="en-US" sz="2000" b="0" i="1" smtClean="0">
                            <a:solidFill>
                              <a:srgbClr val="000000"/>
                            </a:solidFill>
                            <a:latin typeface="Cambria Math" panose="02040503050406030204" pitchFamily="18" charset="0"/>
                          </a:rPr>
                        </m:ctrlPr>
                      </m:dPr>
                      <m:e>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𝛾</m:t>
                        </m:r>
                        <m:r>
                          <a:rPr lang="en-US" sz="2000" i="1">
                            <a:solidFill>
                              <a:srgbClr val="000000"/>
                            </a:solidFill>
                            <a:latin typeface="Cambria Math" panose="02040503050406030204" pitchFamily="18" charset="0"/>
                          </a:rPr>
                          <m:t>𝑄</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𝑡</m:t>
                                </m:r>
                                <m:r>
                                  <a:rPr lang="en-US" sz="2000" b="0" i="1" smtClean="0">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𝑡</m:t>
                                </m:r>
                                <m:r>
                                  <a:rPr lang="en-US" sz="2000" b="0" i="1" smtClean="0">
                                    <a:solidFill>
                                      <a:srgbClr val="000000"/>
                                    </a:solidFill>
                                    <a:latin typeface="Cambria Math" panose="02040503050406030204" pitchFamily="18" charset="0"/>
                                  </a:rPr>
                                  <m:t>+1</m:t>
                                </m:r>
                              </m:sub>
                            </m:sSub>
                          </m:e>
                        </m:d>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𝑄</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𝑡</m:t>
                                </m:r>
                              </m:sub>
                            </m:sSub>
                          </m:e>
                        </m:d>
                      </m:e>
                    </m:d>
                  </m:oMath>
                </a14:m>
                <a:endParaRPr lang="ru-RU" sz="2000" b="0" i="0" u="none" strike="noStrike" dirty="0">
                  <a:solidFill>
                    <a:srgbClr val="000000"/>
                  </a:solidFill>
                  <a:effectLst/>
                  <a:latin typeface="Helvetica Neue" panose="02000503000000020004" pitchFamily="2" charset="0"/>
                </a:endParaRPr>
              </a:p>
              <a:p>
                <a:r>
                  <a:rPr lang="ru-RU" sz="2000" b="0" i="0" u="none" strike="noStrike" dirty="0">
                    <a:solidFill>
                      <a:srgbClr val="000000"/>
                    </a:solidFill>
                    <a:effectLst/>
                    <a:latin typeface="Helvetica Neue" panose="02000503000000020004" pitchFamily="2" charset="0"/>
                  </a:rPr>
                  <a:t>Обновляем </a:t>
                </a:r>
                <a:r>
                  <a:rPr lang="ru-RU" sz="2000" b="0" i="0" u="none" strike="noStrike" dirty="0">
                    <a:solidFill>
                      <a:srgbClr val="000000"/>
                    </a:solidFill>
                    <a:effectLst/>
                    <a:latin typeface="STIXMathJax_Normal-italic"/>
                  </a:rPr>
                  <a:t>𝜀</a:t>
                </a:r>
                <a:r>
                  <a:rPr lang="ru-RU" sz="2000" b="0" i="0" u="none" strike="noStrike" dirty="0">
                    <a:solidFill>
                      <a:srgbClr val="000000"/>
                    </a:solidFill>
                    <a:effectLst/>
                    <a:latin typeface="STIXMathJax_Main"/>
                  </a:rPr>
                  <a:t>=1/</a:t>
                </a:r>
                <a:r>
                  <a:rPr lang="ru-RU" sz="2000" b="0" i="0" u="none" strike="noStrike" dirty="0">
                    <a:solidFill>
                      <a:srgbClr val="000000"/>
                    </a:solidFill>
                    <a:effectLst/>
                    <a:latin typeface="STIXMathJax_Normal-italic"/>
                  </a:rPr>
                  <a:t>𝑘</a:t>
                </a:r>
                <a:endParaRPr lang="ru-RU" sz="2000" b="0" i="0" u="none" strike="noStrike" dirty="0">
                  <a:solidFill>
                    <a:srgbClr val="000000"/>
                  </a:solidFill>
                  <a:effectLst/>
                  <a:latin typeface="Helvetica Neue" panose="02000503000000020004" pitchFamily="2" charset="0"/>
                </a:endParaRPr>
              </a:p>
            </p:txBody>
          </p:sp>
        </mc:Choice>
        <mc:Fallback xmlns="">
          <p:sp>
            <p:nvSpPr>
              <p:cNvPr id="311" name="Google Shape;311;p57"/>
              <p:cNvSpPr txBox="1">
                <a:spLocks noGrp="1" noRot="1" noChangeAspect="1" noMove="1" noResize="1" noEditPoints="1" noAdjustHandles="1" noChangeArrowheads="1" noChangeShapeType="1" noTextEdit="1"/>
              </p:cNvSpPr>
              <p:nvPr>
                <p:ph type="body" idx="1"/>
              </p:nvPr>
            </p:nvSpPr>
            <p:spPr>
              <a:xfrm>
                <a:off x="122850" y="1032459"/>
                <a:ext cx="8801144" cy="3381412"/>
              </a:xfrm>
              <a:prstGeom prst="rect">
                <a:avLst/>
              </a:prstGeom>
              <a:blipFill>
                <a:blip r:embed="rId3"/>
                <a:stretch>
                  <a:fillRect/>
                </a:stretch>
              </a:blipFill>
            </p:spPr>
            <p:txBody>
              <a:bodyPr/>
              <a:lstStyle/>
              <a:p>
                <a:r>
                  <a:rPr lang="en-RU">
                    <a:noFill/>
                  </a:rPr>
                  <a:t> </a:t>
                </a:r>
              </a:p>
            </p:txBody>
          </p:sp>
        </mc:Fallback>
      </mc:AlternateContent>
    </p:spTree>
    <p:extLst>
      <p:ext uri="{BB962C8B-B14F-4D97-AF65-F5344CB8AC3E}">
        <p14:creationId xmlns:p14="http://schemas.microsoft.com/office/powerpoint/2010/main" val="2565226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65"/>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Маршрут вебинара</a:t>
            </a:r>
            <a:endParaRPr/>
          </a:p>
        </p:txBody>
      </p:sp>
      <p:sp>
        <p:nvSpPr>
          <p:cNvPr id="284" name="Google Shape;284;p65"/>
          <p:cNvSpPr/>
          <p:nvPr/>
        </p:nvSpPr>
        <p:spPr>
          <a:xfrm>
            <a:off x="680149" y="1248783"/>
            <a:ext cx="4139999"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a:solidFill>
                  <a:schemeClr val="dk1"/>
                </a:solidFill>
                <a:latin typeface="Roboto"/>
                <a:ea typeface="Roboto"/>
                <a:cs typeface="Roboto"/>
                <a:sym typeface="Roboto"/>
              </a:rPr>
              <a:t>1. Знакомство</a:t>
            </a:r>
            <a:endParaRPr sz="1200">
              <a:solidFill>
                <a:schemeClr val="dk1"/>
              </a:solidFill>
              <a:latin typeface="Roboto"/>
              <a:ea typeface="Roboto"/>
              <a:cs typeface="Roboto"/>
              <a:sym typeface="Roboto"/>
            </a:endParaRPr>
          </a:p>
        </p:txBody>
      </p:sp>
      <p:sp>
        <p:nvSpPr>
          <p:cNvPr id="285" name="Google Shape;285;p65"/>
          <p:cNvSpPr/>
          <p:nvPr/>
        </p:nvSpPr>
        <p:spPr>
          <a:xfrm>
            <a:off x="680149" y="1728969"/>
            <a:ext cx="4139999"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2. Об ОТУС</a:t>
            </a:r>
            <a:endParaRPr sz="1200">
              <a:solidFill>
                <a:schemeClr val="dk1"/>
              </a:solidFill>
              <a:latin typeface="Roboto"/>
              <a:ea typeface="Roboto"/>
              <a:cs typeface="Roboto"/>
              <a:sym typeface="Roboto"/>
            </a:endParaRPr>
          </a:p>
        </p:txBody>
      </p:sp>
      <p:sp>
        <p:nvSpPr>
          <p:cNvPr id="286" name="Google Shape;286;p65"/>
          <p:cNvSpPr/>
          <p:nvPr/>
        </p:nvSpPr>
        <p:spPr>
          <a:xfrm>
            <a:off x="680150" y="3649713"/>
            <a:ext cx="41400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dirty="0">
                <a:solidFill>
                  <a:schemeClr val="dk1"/>
                </a:solidFill>
                <a:latin typeface="Roboto"/>
                <a:ea typeface="Roboto"/>
                <a:cs typeface="Roboto"/>
                <a:sym typeface="Roboto"/>
              </a:rPr>
              <a:t>6. </a:t>
            </a:r>
            <a:r>
              <a:rPr lang="en-US" dirty="0">
                <a:solidFill>
                  <a:schemeClr val="dk1"/>
                </a:solidFill>
                <a:latin typeface="Roboto"/>
                <a:ea typeface="Roboto"/>
                <a:cs typeface="Roboto"/>
                <a:sym typeface="Roboto"/>
              </a:rPr>
              <a:t>Q-learning</a:t>
            </a:r>
            <a:endParaRPr sz="1200" dirty="0">
              <a:solidFill>
                <a:schemeClr val="dk1"/>
              </a:solidFill>
              <a:latin typeface="Roboto"/>
              <a:ea typeface="Roboto"/>
              <a:cs typeface="Roboto"/>
              <a:sym typeface="Roboto"/>
            </a:endParaRPr>
          </a:p>
        </p:txBody>
      </p:sp>
      <p:sp>
        <p:nvSpPr>
          <p:cNvPr id="287" name="Google Shape;287;p65"/>
          <p:cNvSpPr/>
          <p:nvPr/>
        </p:nvSpPr>
        <p:spPr>
          <a:xfrm>
            <a:off x="680149" y="2209155"/>
            <a:ext cx="4139999"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a:solidFill>
                  <a:schemeClr val="dk1"/>
                </a:solidFill>
                <a:latin typeface="Roboto"/>
                <a:ea typeface="Roboto"/>
                <a:cs typeface="Roboto"/>
                <a:sym typeface="Roboto"/>
              </a:rPr>
              <a:t>3. </a:t>
            </a:r>
            <a:r>
              <a:rPr lang="ru-RU">
                <a:solidFill>
                  <a:schemeClr val="dk1"/>
                </a:solidFill>
                <a:latin typeface="Roboto"/>
                <a:ea typeface="Roboto"/>
                <a:cs typeface="Roboto"/>
                <a:sym typeface="Roboto"/>
              </a:rPr>
              <a:t>Обучение с подкреплением</a:t>
            </a:r>
            <a:endParaRPr dirty="0">
              <a:solidFill>
                <a:schemeClr val="dk1"/>
              </a:solidFill>
              <a:latin typeface="Roboto"/>
              <a:ea typeface="Roboto"/>
              <a:cs typeface="Roboto"/>
              <a:sym typeface="Roboto"/>
            </a:endParaRPr>
          </a:p>
        </p:txBody>
      </p:sp>
      <p:sp>
        <p:nvSpPr>
          <p:cNvPr id="288" name="Google Shape;288;p65"/>
          <p:cNvSpPr/>
          <p:nvPr/>
        </p:nvSpPr>
        <p:spPr>
          <a:xfrm>
            <a:off x="680149" y="2689341"/>
            <a:ext cx="4139999"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dirty="0">
                <a:solidFill>
                  <a:schemeClr val="dk1"/>
                </a:solidFill>
                <a:latin typeface="Roboto"/>
                <a:ea typeface="Roboto"/>
                <a:cs typeface="Roboto"/>
                <a:sym typeface="Roboto"/>
              </a:rPr>
              <a:t>4. </a:t>
            </a:r>
            <a:r>
              <a:rPr lang="en-US" dirty="0">
                <a:solidFill>
                  <a:schemeClr val="dk1"/>
                </a:solidFill>
                <a:latin typeface="Roboto"/>
                <a:ea typeface="Roboto"/>
                <a:cs typeface="Roboto"/>
                <a:sym typeface="Roboto"/>
              </a:rPr>
              <a:t>V </a:t>
            </a:r>
            <a:r>
              <a:rPr lang="ru-RU" dirty="0">
                <a:solidFill>
                  <a:schemeClr val="dk1"/>
                </a:solidFill>
                <a:latin typeface="Roboto"/>
                <a:ea typeface="Roboto"/>
                <a:cs typeface="Roboto"/>
                <a:sym typeface="Roboto"/>
              </a:rPr>
              <a:t>и </a:t>
            </a:r>
            <a:r>
              <a:rPr lang="en-US" dirty="0">
                <a:solidFill>
                  <a:schemeClr val="dk1"/>
                </a:solidFill>
                <a:latin typeface="Roboto"/>
                <a:ea typeface="Roboto"/>
                <a:cs typeface="Roboto"/>
                <a:sym typeface="Roboto"/>
              </a:rPr>
              <a:t>Q </a:t>
            </a:r>
            <a:r>
              <a:rPr lang="ru-RU" dirty="0">
                <a:solidFill>
                  <a:schemeClr val="dk1"/>
                </a:solidFill>
                <a:latin typeface="Roboto"/>
                <a:ea typeface="Roboto"/>
                <a:cs typeface="Roboto"/>
                <a:sym typeface="Roboto"/>
              </a:rPr>
              <a:t>функции, Уравнение Беллмана </a:t>
            </a:r>
            <a:endParaRPr sz="1200" dirty="0">
              <a:solidFill>
                <a:schemeClr val="dk1"/>
              </a:solidFill>
              <a:latin typeface="Roboto"/>
              <a:ea typeface="Roboto"/>
              <a:cs typeface="Roboto"/>
              <a:sym typeface="Roboto"/>
            </a:endParaRPr>
          </a:p>
        </p:txBody>
      </p:sp>
      <p:sp>
        <p:nvSpPr>
          <p:cNvPr id="289" name="Google Shape;289;p65"/>
          <p:cNvSpPr/>
          <p:nvPr/>
        </p:nvSpPr>
        <p:spPr>
          <a:xfrm>
            <a:off x="680150" y="4129899"/>
            <a:ext cx="41400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Clr>
                <a:schemeClr val="dk1"/>
              </a:buClr>
              <a:buSzPts val="1100"/>
              <a:buFont typeface="Arial"/>
              <a:buNone/>
            </a:pPr>
            <a:r>
              <a:rPr lang="ru" dirty="0">
                <a:solidFill>
                  <a:schemeClr val="dk1"/>
                </a:solidFill>
                <a:latin typeface="Roboto"/>
                <a:ea typeface="Roboto"/>
                <a:cs typeface="Roboto"/>
                <a:sym typeface="Roboto"/>
              </a:rPr>
              <a:t>7. О курсе, программа обучения</a:t>
            </a:r>
            <a:endParaRPr sz="1200" dirty="0">
              <a:solidFill>
                <a:schemeClr val="dk1"/>
              </a:solidFill>
              <a:latin typeface="Roboto"/>
              <a:ea typeface="Roboto"/>
              <a:cs typeface="Roboto"/>
              <a:sym typeface="Roboto"/>
            </a:endParaRPr>
          </a:p>
        </p:txBody>
      </p:sp>
      <p:sp>
        <p:nvSpPr>
          <p:cNvPr id="290" name="Google Shape;290;p65"/>
          <p:cNvSpPr/>
          <p:nvPr/>
        </p:nvSpPr>
        <p:spPr>
          <a:xfrm>
            <a:off x="680150" y="3169527"/>
            <a:ext cx="41400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dirty="0">
                <a:solidFill>
                  <a:schemeClr val="dk1"/>
                </a:solidFill>
                <a:latin typeface="Roboto"/>
                <a:ea typeface="Roboto"/>
                <a:cs typeface="Roboto"/>
                <a:sym typeface="Roboto"/>
              </a:rPr>
              <a:t>5. </a:t>
            </a:r>
            <a:r>
              <a:rPr lang="en-US" dirty="0">
                <a:solidFill>
                  <a:schemeClr val="dk1"/>
                </a:solidFill>
                <a:latin typeface="Roboto"/>
                <a:ea typeface="Roboto"/>
                <a:cs typeface="Roboto"/>
                <a:sym typeface="Roboto"/>
              </a:rPr>
              <a:t>SARSA</a:t>
            </a:r>
            <a:endParaRPr sz="1200" dirty="0">
              <a:solidFill>
                <a:schemeClr val="dk1"/>
              </a:solidFill>
              <a:latin typeface="Roboto"/>
              <a:ea typeface="Roboto"/>
              <a:cs typeface="Roboto"/>
              <a:sym typeface="Roboto"/>
            </a:endParaRPr>
          </a:p>
        </p:txBody>
      </p:sp>
      <p:sp>
        <p:nvSpPr>
          <p:cNvPr id="291" name="Google Shape;291;p65"/>
          <p:cNvSpPr/>
          <p:nvPr/>
        </p:nvSpPr>
        <p:spPr>
          <a:xfrm>
            <a:off x="680150" y="4610083"/>
            <a:ext cx="4140000" cy="376200"/>
          </a:xfrm>
          <a:prstGeom prst="roundRect">
            <a:avLst>
              <a:gd name="adj" fmla="val 16667"/>
            </a:avLst>
          </a:prstGeom>
          <a:solidFill>
            <a:srgbClr val="FFD966"/>
          </a:solidFill>
          <a:ln>
            <a:noFill/>
          </a:ln>
        </p:spPr>
        <p:txBody>
          <a:bodyPr spcFirstLastPara="1" wrap="square" lIns="270000" tIns="91425" rIns="270000" bIns="91425" anchor="ctr" anchorCtr="0">
            <a:noAutofit/>
          </a:bodyPr>
          <a:lstStyle/>
          <a:p>
            <a:pPr marL="0" lvl="0" indent="0" algn="l" rtl="0">
              <a:spcBef>
                <a:spcPts val="0"/>
              </a:spcBef>
              <a:spcAft>
                <a:spcPts val="0"/>
              </a:spcAft>
              <a:buNone/>
            </a:pPr>
            <a:r>
              <a:rPr lang="ru">
                <a:solidFill>
                  <a:schemeClr val="dk1"/>
                </a:solidFill>
                <a:latin typeface="Roboto"/>
                <a:ea typeface="Roboto"/>
                <a:cs typeface="Roboto"/>
                <a:sym typeface="Roboto"/>
              </a:rPr>
              <a:t>8. Рефлексия</a:t>
            </a:r>
            <a:endParaRPr sz="1200">
              <a:solidFill>
                <a:schemeClr val="dk1"/>
              </a:solidFill>
              <a:latin typeface="Roboto"/>
              <a:ea typeface="Roboto"/>
              <a:cs typeface="Roboto"/>
              <a:sym typeface="Roboto"/>
            </a:endParaRPr>
          </a:p>
        </p:txBody>
      </p:sp>
      <p:grpSp>
        <p:nvGrpSpPr>
          <p:cNvPr id="11" name="Group 10">
            <a:extLst>
              <a:ext uri="{FF2B5EF4-FFF2-40B4-BE49-F238E27FC236}">
                <a16:creationId xmlns:a16="http://schemas.microsoft.com/office/drawing/2014/main" id="{93C0C885-4550-E844-A49D-8F35CA1D1217}"/>
              </a:ext>
            </a:extLst>
          </p:cNvPr>
          <p:cNvGrpSpPr/>
          <p:nvPr/>
        </p:nvGrpSpPr>
        <p:grpSpPr>
          <a:xfrm>
            <a:off x="5362873" y="598538"/>
            <a:ext cx="3139518" cy="4011545"/>
            <a:chOff x="5362873" y="598538"/>
            <a:chExt cx="3139518" cy="4011545"/>
          </a:xfrm>
        </p:grpSpPr>
        <p:pic>
          <p:nvPicPr>
            <p:cNvPr id="12" name="Picture 11">
              <a:extLst>
                <a:ext uri="{FF2B5EF4-FFF2-40B4-BE49-F238E27FC236}">
                  <a16:creationId xmlns:a16="http://schemas.microsoft.com/office/drawing/2014/main" id="{B2D36A29-D1B6-E445-9F77-7D2D2DF6255F}"/>
                </a:ext>
              </a:extLst>
            </p:cNvPr>
            <p:cNvPicPr>
              <a:picLocks noChangeAspect="1"/>
            </p:cNvPicPr>
            <p:nvPr/>
          </p:nvPicPr>
          <p:blipFill rotWithShape="1">
            <a:blip r:embed="rId3"/>
            <a:srcRect r="51890"/>
            <a:stretch/>
          </p:blipFill>
          <p:spPr>
            <a:xfrm>
              <a:off x="5362873" y="598538"/>
              <a:ext cx="3054665" cy="2156936"/>
            </a:xfrm>
            <a:prstGeom prst="rect">
              <a:avLst/>
            </a:prstGeom>
          </p:spPr>
        </p:pic>
        <p:sp>
          <p:nvSpPr>
            <p:cNvPr id="13" name="Rectangle 12">
              <a:extLst>
                <a:ext uri="{FF2B5EF4-FFF2-40B4-BE49-F238E27FC236}">
                  <a16:creationId xmlns:a16="http://schemas.microsoft.com/office/drawing/2014/main" id="{89DA84D5-B7FC-C247-866A-FB86EFFB7892}"/>
                </a:ext>
              </a:extLst>
            </p:cNvPr>
            <p:cNvSpPr/>
            <p:nvPr/>
          </p:nvSpPr>
          <p:spPr>
            <a:xfrm>
              <a:off x="5389792" y="598538"/>
              <a:ext cx="375746" cy="343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832CEF6-0973-C145-BF51-09CEDF76607C}"/>
                </a:ext>
              </a:extLst>
            </p:cNvPr>
            <p:cNvPicPr>
              <a:picLocks noChangeAspect="1"/>
            </p:cNvPicPr>
            <p:nvPr/>
          </p:nvPicPr>
          <p:blipFill rotWithShape="1">
            <a:blip r:embed="rId3"/>
            <a:srcRect l="48078"/>
            <a:stretch/>
          </p:blipFill>
          <p:spPr>
            <a:xfrm>
              <a:off x="5917445" y="2846057"/>
              <a:ext cx="2500093" cy="1764026"/>
            </a:xfrm>
            <a:prstGeom prst="rect">
              <a:avLst/>
            </a:prstGeom>
          </p:spPr>
        </p:pic>
        <p:sp>
          <p:nvSpPr>
            <p:cNvPr id="15" name="Rectangle 14">
              <a:extLst>
                <a:ext uri="{FF2B5EF4-FFF2-40B4-BE49-F238E27FC236}">
                  <a16:creationId xmlns:a16="http://schemas.microsoft.com/office/drawing/2014/main" id="{6FF987C2-EC39-8842-9C63-F03039B7DECF}"/>
                </a:ext>
              </a:extLst>
            </p:cNvPr>
            <p:cNvSpPr/>
            <p:nvPr/>
          </p:nvSpPr>
          <p:spPr>
            <a:xfrm>
              <a:off x="8126645" y="2828340"/>
              <a:ext cx="375746" cy="343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 name="Curved Connector 2">
            <a:extLst>
              <a:ext uri="{FF2B5EF4-FFF2-40B4-BE49-F238E27FC236}">
                <a16:creationId xmlns:a16="http://schemas.microsoft.com/office/drawing/2014/main" id="{63E8C6C5-FD30-754C-A10F-39DF18BB5703}"/>
              </a:ext>
            </a:extLst>
          </p:cNvPr>
          <p:cNvCxnSpPr>
            <a:stCxn id="284" idx="1"/>
            <a:endCxn id="285" idx="1"/>
          </p:cNvCxnSpPr>
          <p:nvPr/>
        </p:nvCxnSpPr>
        <p:spPr>
          <a:xfrm rot="10800000" flipV="1">
            <a:off x="680149" y="1436883"/>
            <a:ext cx="12700" cy="480186"/>
          </a:xfrm>
          <a:prstGeom prst="curvedConnector3">
            <a:avLst>
              <a:gd name="adj1" fmla="val 180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25298795-3966-3942-9BCD-12823A964D5A}"/>
              </a:ext>
            </a:extLst>
          </p:cNvPr>
          <p:cNvCxnSpPr>
            <a:cxnSpLocks/>
            <a:stCxn id="285" idx="1"/>
            <a:endCxn id="287" idx="1"/>
          </p:cNvCxnSpPr>
          <p:nvPr/>
        </p:nvCxnSpPr>
        <p:spPr>
          <a:xfrm rot="10800000" flipV="1">
            <a:off x="680149" y="1917069"/>
            <a:ext cx="12700" cy="480186"/>
          </a:xfrm>
          <a:prstGeom prst="curvedConnector3">
            <a:avLst>
              <a:gd name="adj1" fmla="val 180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C1459359-84F9-DB45-AF6F-C5C9AA3DF209}"/>
              </a:ext>
            </a:extLst>
          </p:cNvPr>
          <p:cNvCxnSpPr>
            <a:cxnSpLocks/>
            <a:stCxn id="287" idx="1"/>
            <a:endCxn id="288" idx="1"/>
          </p:cNvCxnSpPr>
          <p:nvPr/>
        </p:nvCxnSpPr>
        <p:spPr>
          <a:xfrm rot="10800000" flipV="1">
            <a:off x="680149" y="2397255"/>
            <a:ext cx="12700" cy="480186"/>
          </a:xfrm>
          <a:prstGeom prst="curvedConnector3">
            <a:avLst>
              <a:gd name="adj1" fmla="val 180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9E88BF5C-5FA1-4845-811C-2065508066EB}"/>
              </a:ext>
            </a:extLst>
          </p:cNvPr>
          <p:cNvCxnSpPr>
            <a:cxnSpLocks/>
            <a:stCxn id="288" idx="1"/>
            <a:endCxn id="290" idx="1"/>
          </p:cNvCxnSpPr>
          <p:nvPr/>
        </p:nvCxnSpPr>
        <p:spPr>
          <a:xfrm rot="10800000" flipH="1" flipV="1">
            <a:off x="680148" y="2877441"/>
            <a:ext cx="1" cy="480186"/>
          </a:xfrm>
          <a:prstGeom prst="curvedConnector3">
            <a:avLst>
              <a:gd name="adj1" fmla="val -2286000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9C742127-85D2-CF4A-8167-73BB234D2889}"/>
              </a:ext>
            </a:extLst>
          </p:cNvPr>
          <p:cNvCxnSpPr>
            <a:cxnSpLocks/>
            <a:stCxn id="290" idx="1"/>
            <a:endCxn id="286" idx="1"/>
          </p:cNvCxnSpPr>
          <p:nvPr/>
        </p:nvCxnSpPr>
        <p:spPr>
          <a:xfrm rot="10800000" flipV="1">
            <a:off x="680150" y="3357627"/>
            <a:ext cx="12700" cy="480186"/>
          </a:xfrm>
          <a:prstGeom prst="curvedConnector3">
            <a:avLst>
              <a:gd name="adj1" fmla="val 180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72EBBBF6-FE79-2B4E-9556-896FE9477966}"/>
              </a:ext>
            </a:extLst>
          </p:cNvPr>
          <p:cNvCxnSpPr>
            <a:cxnSpLocks/>
            <a:stCxn id="286" idx="1"/>
            <a:endCxn id="289" idx="1"/>
          </p:cNvCxnSpPr>
          <p:nvPr/>
        </p:nvCxnSpPr>
        <p:spPr>
          <a:xfrm rot="10800000" flipV="1">
            <a:off x="680150" y="3837813"/>
            <a:ext cx="12700" cy="480186"/>
          </a:xfrm>
          <a:prstGeom prst="curvedConnector3">
            <a:avLst>
              <a:gd name="adj1" fmla="val 180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7245AB6D-8F8E-3D41-8E41-9BC59840F9F5}"/>
              </a:ext>
            </a:extLst>
          </p:cNvPr>
          <p:cNvCxnSpPr>
            <a:cxnSpLocks/>
            <a:stCxn id="289" idx="1"/>
            <a:endCxn id="291" idx="1"/>
          </p:cNvCxnSpPr>
          <p:nvPr/>
        </p:nvCxnSpPr>
        <p:spPr>
          <a:xfrm rot="10800000" flipV="1">
            <a:off x="680150" y="4317999"/>
            <a:ext cx="12700" cy="480184"/>
          </a:xfrm>
          <a:prstGeom prst="curvedConnector3">
            <a:avLst>
              <a:gd name="adj1" fmla="val 180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6"/>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4900" dirty="0"/>
              <a:t>Q-learning</a:t>
            </a:r>
            <a:endParaRPr dirty="0"/>
          </a:p>
        </p:txBody>
      </p:sp>
    </p:spTree>
    <p:extLst>
      <p:ext uri="{BB962C8B-B14F-4D97-AF65-F5344CB8AC3E}">
        <p14:creationId xmlns:p14="http://schemas.microsoft.com/office/powerpoint/2010/main" val="37648224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ru-RU" dirty="0">
                <a:solidFill>
                  <a:srgbClr val="000000"/>
                </a:solidFill>
                <a:latin typeface="Helvetica Neue" panose="02000503000000020004" pitchFamily="2" charset="0"/>
              </a:rPr>
              <a:t>Оптимальная политика</a:t>
            </a:r>
            <a:endParaRPr dirty="0"/>
          </a:p>
        </p:txBody>
      </p:sp>
      <mc:AlternateContent xmlns:mc="http://schemas.openxmlformats.org/markup-compatibility/2006" xmlns:a14="http://schemas.microsoft.com/office/drawing/2010/main">
        <mc:Choice Requires="a14">
          <p:sp>
            <p:nvSpPr>
              <p:cNvPr id="6" name="Google Shape;311;p57">
                <a:extLst>
                  <a:ext uri="{FF2B5EF4-FFF2-40B4-BE49-F238E27FC236}">
                    <a16:creationId xmlns:a16="http://schemas.microsoft.com/office/drawing/2014/main" id="{051E6E68-4317-2841-BFA7-5EE1361731DB}"/>
                  </a:ext>
                </a:extLst>
              </p:cNvPr>
              <p:cNvSpPr txBox="1">
                <a:spLocks noGrp="1"/>
              </p:cNvSpPr>
              <p:nvPr>
                <p:ph type="body" idx="1"/>
              </p:nvPr>
            </p:nvSpPr>
            <p:spPr>
              <a:xfrm>
                <a:off x="122850" y="1032459"/>
                <a:ext cx="8801144" cy="1648864"/>
              </a:xfrm>
              <a:prstGeom prst="rect">
                <a:avLst/>
              </a:prstGeom>
            </p:spPr>
            <p:txBody>
              <a:bodyPr spcFirstLastPara="1" wrap="square" lIns="91425" tIns="91425" rIns="91425" bIns="91425" anchor="t" anchorCtr="0">
                <a:noAutofit/>
              </a:bodyPr>
              <a:lstStyle/>
              <a:p>
                <a:pPr marL="133350" indent="0">
                  <a:buNone/>
                </a:pPr>
                <a:r>
                  <a:rPr lang="ru-RU" sz="1600" b="1" i="1" dirty="0">
                    <a:solidFill>
                      <a:srgbClr val="000000"/>
                    </a:solidFill>
                    <a:latin typeface="Helvetica Neue" panose="02000503000000020004" pitchFamily="2" charset="0"/>
                  </a:rPr>
                  <a:t>Теорема:</a:t>
                </a:r>
              </a:p>
              <a:p>
                <a:pPr marL="133350" indent="0">
                  <a:buNone/>
                </a:pPr>
                <a:endParaRPr lang="en-US" sz="1600" b="1" i="1" dirty="0">
                  <a:solidFill>
                    <a:srgbClr val="000000"/>
                  </a:solidFill>
                  <a:latin typeface="Helvetica Neue" panose="02000503000000020004" pitchFamily="2" charset="0"/>
                </a:endParaRPr>
              </a:p>
              <a:p>
                <a:pPr marL="133350" indent="0">
                  <a:buNone/>
                </a:pPr>
                <a:r>
                  <a:rPr lang="ru-RU" sz="1600" dirty="0">
                    <a:solidFill>
                      <a:srgbClr val="000000"/>
                    </a:solidFill>
                    <a:latin typeface="Helvetica Neue" panose="02000503000000020004" pitchFamily="2" charset="0"/>
                  </a:rPr>
                  <a:t>Существует такая политика </a:t>
                </a:r>
                <a14:m>
                  <m:oMath xmlns:m="http://schemas.openxmlformats.org/officeDocument/2006/math">
                    <m:sSub>
                      <m:sSubPr>
                        <m:ctrlPr>
                          <a:rPr lang="ru-RU"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𝜋</m:t>
                        </m:r>
                      </m:e>
                      <m:sub>
                        <m:r>
                          <a:rPr lang="en-US" sz="1600" b="0" i="1" smtClean="0">
                            <a:solidFill>
                              <a:srgbClr val="000000"/>
                            </a:solidFill>
                            <a:latin typeface="Cambria Math" panose="02040503050406030204" pitchFamily="18" charset="0"/>
                          </a:rPr>
                          <m:t>∗</m:t>
                        </m:r>
                      </m:sub>
                    </m:sSub>
                    <m:r>
                      <a:rPr lang="en-US" sz="1600" b="0" i="1" smtClean="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ea typeface="Cambria Math" panose="02040503050406030204" pitchFamily="18" charset="0"/>
                      </a:rPr>
                      <m:t>≥</m:t>
                    </m:r>
                    <m:r>
                      <a:rPr lang="en-US" sz="1600" b="0" i="1" smtClean="0">
                        <a:solidFill>
                          <a:srgbClr val="000000"/>
                        </a:solidFill>
                        <a:latin typeface="Cambria Math" panose="02040503050406030204" pitchFamily="18" charset="0"/>
                        <a:ea typeface="Cambria Math" panose="02040503050406030204" pitchFamily="18" charset="0"/>
                      </a:rPr>
                      <m:t>𝜋</m:t>
                    </m:r>
                    <m:r>
                      <a:rPr lang="en-US" sz="1600" b="0" i="1" smtClean="0">
                        <a:solidFill>
                          <a:srgbClr val="000000"/>
                        </a:solidFill>
                        <a:latin typeface="Cambria Math" panose="02040503050406030204" pitchFamily="18" charset="0"/>
                        <a:ea typeface="Cambria Math" panose="02040503050406030204" pitchFamily="18" charset="0"/>
                      </a:rPr>
                      <m:t>,  ∀ </m:t>
                    </m:r>
                    <m:r>
                      <a:rPr lang="en-US" sz="1600" b="0" i="1" smtClean="0">
                        <a:solidFill>
                          <a:srgbClr val="000000"/>
                        </a:solidFill>
                        <a:latin typeface="Cambria Math" panose="02040503050406030204" pitchFamily="18" charset="0"/>
                        <a:ea typeface="Cambria Math" panose="02040503050406030204" pitchFamily="18" charset="0"/>
                      </a:rPr>
                      <m:t>𝜋</m:t>
                    </m:r>
                  </m:oMath>
                </a14:m>
                <a:r>
                  <a:rPr lang="en-US" sz="1600" dirty="0">
                    <a:solidFill>
                      <a:srgbClr val="000000"/>
                    </a:solidFill>
                    <a:latin typeface="Helvetica Neue" panose="02000503000000020004" pitchFamily="2" charset="0"/>
                  </a:rPr>
                  <a:t> </a:t>
                </a:r>
                <a:r>
                  <a:rPr lang="ru-RU" sz="1600" dirty="0">
                    <a:solidFill>
                      <a:srgbClr val="000000"/>
                    </a:solidFill>
                    <a:latin typeface="Helvetica Neue" panose="02000503000000020004" pitchFamily="2" charset="0"/>
                  </a:rPr>
                  <a:t>что</a:t>
                </a:r>
                <a:r>
                  <a:rPr lang="en-US" sz="1600" dirty="0">
                    <a:solidFill>
                      <a:srgbClr val="000000"/>
                    </a:solidFill>
                    <a:latin typeface="Helvetica Neue" panose="02000503000000020004" pitchFamily="2" charset="0"/>
                  </a:rPr>
                  <a:t>:</a:t>
                </a:r>
                <a:endParaRPr lang="ru-RU" sz="1600" dirty="0">
                  <a:solidFill>
                    <a:srgbClr val="000000"/>
                  </a:solidFill>
                  <a:latin typeface="Helvetica Neue" panose="02000503000000020004" pitchFamily="2" charset="0"/>
                </a:endParaRPr>
              </a:p>
              <a:p>
                <a:pPr>
                  <a:buFont typeface="Arial" panose="020B0604020202020204" pitchFamily="34" charset="0"/>
                  <a:buChar char="•"/>
                </a:pPr>
                <a14:m>
                  <m:oMath xmlns:m="http://schemas.openxmlformats.org/officeDocument/2006/math">
                    <m:sSub>
                      <m:sSubPr>
                        <m:ctrlPr>
                          <a:rPr lang="ru-RU"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𝑣</m:t>
                        </m:r>
                      </m:e>
                      <m:sub>
                        <m:sSub>
                          <m:sSubPr>
                            <m:ctrlPr>
                              <a:rPr lang="ru-RU"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𝜋</m:t>
                            </m:r>
                          </m:e>
                          <m:sub>
                            <m:r>
                              <a:rPr lang="en-US" sz="1600" b="0" i="1" smtClean="0">
                                <a:solidFill>
                                  <a:srgbClr val="000000"/>
                                </a:solidFill>
                                <a:latin typeface="Cambria Math" panose="02040503050406030204" pitchFamily="18" charset="0"/>
                              </a:rPr>
                              <m:t>∗</m:t>
                            </m:r>
                          </m:sub>
                        </m:sSub>
                      </m:sub>
                    </m:sSub>
                    <m:d>
                      <m:dPr>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𝑠</m:t>
                        </m:r>
                      </m:e>
                    </m:d>
                    <m:r>
                      <a:rPr lang="en-US" sz="1600" b="0" i="1" smtClean="0">
                        <a:solidFill>
                          <a:srgbClr val="000000"/>
                        </a:solidFill>
                        <a:latin typeface="Cambria Math" panose="02040503050406030204" pitchFamily="18" charset="0"/>
                      </a:rPr>
                      <m:t>= </m:t>
                    </m:r>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𝑣</m:t>
                        </m:r>
                      </m:e>
                      <m:sub>
                        <m:r>
                          <a:rPr lang="en-US" sz="1600" b="0" i="1" smtClean="0">
                            <a:solidFill>
                              <a:srgbClr val="000000"/>
                            </a:solidFill>
                            <a:latin typeface="Cambria Math" panose="02040503050406030204" pitchFamily="18" charset="0"/>
                          </a:rPr>
                          <m:t>∗</m:t>
                        </m:r>
                      </m:sub>
                    </m:sSub>
                    <m:d>
                      <m:dPr>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𝑠</m:t>
                        </m:r>
                      </m:e>
                    </m:d>
                    <m:r>
                      <a:rPr lang="en-US" sz="1600" b="0" i="1" smtClean="0">
                        <a:solidFill>
                          <a:srgbClr val="000000"/>
                        </a:solidFill>
                        <a:latin typeface="Cambria Math" panose="02040503050406030204" pitchFamily="18" charset="0"/>
                        <a:ea typeface="Cambria Math" panose="02040503050406030204" pitchFamily="18" charset="0"/>
                      </a:rPr>
                      <m:t>= </m:t>
                    </m:r>
                    <m:func>
                      <m:funcPr>
                        <m:ctrlPr>
                          <a:rPr lang="en-US" sz="1600" b="0" i="1" smtClean="0">
                            <a:solidFill>
                              <a:srgbClr val="000000"/>
                            </a:solidFill>
                            <a:latin typeface="Cambria Math" panose="02040503050406030204" pitchFamily="18" charset="0"/>
                            <a:ea typeface="Cambria Math" panose="02040503050406030204" pitchFamily="18" charset="0"/>
                          </a:rPr>
                        </m:ctrlPr>
                      </m:funcPr>
                      <m:fName>
                        <m:limLow>
                          <m:limLowPr>
                            <m:ctrlPr>
                              <a:rPr lang="en-US" sz="1600" b="0" i="1" smtClean="0">
                                <a:solidFill>
                                  <a:srgbClr val="000000"/>
                                </a:solidFill>
                                <a:latin typeface="Cambria Math" panose="02040503050406030204" pitchFamily="18" charset="0"/>
                                <a:ea typeface="Cambria Math" panose="02040503050406030204" pitchFamily="18" charset="0"/>
                              </a:rPr>
                            </m:ctrlPr>
                          </m:limLowPr>
                          <m:e>
                            <m:r>
                              <m:rPr>
                                <m:sty m:val="p"/>
                              </m:rPr>
                              <a:rPr lang="en-US" sz="1600" b="0" i="0" smtClean="0">
                                <a:solidFill>
                                  <a:srgbClr val="000000"/>
                                </a:solidFill>
                                <a:latin typeface="Cambria Math" panose="02040503050406030204" pitchFamily="18" charset="0"/>
                                <a:ea typeface="Cambria Math" panose="02040503050406030204" pitchFamily="18" charset="0"/>
                              </a:rPr>
                              <m:t>max</m:t>
                            </m:r>
                          </m:e>
                          <m:lim>
                            <m:r>
                              <a:rPr lang="en-US" sz="1600" b="0" i="1" smtClean="0">
                                <a:solidFill>
                                  <a:srgbClr val="000000"/>
                                </a:solidFill>
                                <a:latin typeface="Cambria Math" panose="02040503050406030204" pitchFamily="18" charset="0"/>
                                <a:ea typeface="Cambria Math" panose="02040503050406030204" pitchFamily="18" charset="0"/>
                              </a:rPr>
                              <m:t>𝜋</m:t>
                            </m:r>
                          </m:lim>
                        </m:limLow>
                      </m:fName>
                      <m:e>
                        <m:sSub>
                          <m:sSubPr>
                            <m:ctrlPr>
                              <a:rPr lang="en-US" sz="1600" b="0" i="1" smtClean="0">
                                <a:solidFill>
                                  <a:srgbClr val="000000"/>
                                </a:solidFill>
                                <a:latin typeface="Cambria Math" panose="02040503050406030204" pitchFamily="18" charset="0"/>
                                <a:ea typeface="Cambria Math" panose="02040503050406030204" pitchFamily="18" charset="0"/>
                              </a:rPr>
                            </m:ctrlPr>
                          </m:sSubPr>
                          <m:e>
                            <m:r>
                              <a:rPr lang="en-US" sz="1600" b="0" i="1" smtClean="0">
                                <a:solidFill>
                                  <a:srgbClr val="000000"/>
                                </a:solidFill>
                                <a:latin typeface="Cambria Math" panose="02040503050406030204" pitchFamily="18" charset="0"/>
                                <a:ea typeface="Cambria Math" panose="02040503050406030204" pitchFamily="18" charset="0"/>
                              </a:rPr>
                              <m:t>𝑣</m:t>
                            </m:r>
                          </m:e>
                          <m:sub>
                            <m:r>
                              <a:rPr lang="en-US" sz="1600" b="0" i="1" smtClean="0">
                                <a:solidFill>
                                  <a:srgbClr val="000000"/>
                                </a:solidFill>
                                <a:latin typeface="Cambria Math" panose="02040503050406030204" pitchFamily="18" charset="0"/>
                                <a:ea typeface="Cambria Math" panose="02040503050406030204" pitchFamily="18" charset="0"/>
                              </a:rPr>
                              <m:t>𝜋</m:t>
                            </m:r>
                          </m:sub>
                        </m:sSub>
                        <m:r>
                          <a:rPr lang="en-US" sz="1600" b="0" i="1" smtClean="0">
                            <a:solidFill>
                              <a:srgbClr val="000000"/>
                            </a:solidFill>
                            <a:latin typeface="Cambria Math" panose="02040503050406030204" pitchFamily="18" charset="0"/>
                            <a:ea typeface="Cambria Math" panose="02040503050406030204" pitchFamily="18" charset="0"/>
                          </a:rPr>
                          <m:t>(</m:t>
                        </m:r>
                        <m:r>
                          <a:rPr lang="en-US" sz="1600" b="0" i="1" smtClean="0">
                            <a:solidFill>
                              <a:srgbClr val="000000"/>
                            </a:solidFill>
                            <a:latin typeface="Cambria Math" panose="02040503050406030204" pitchFamily="18" charset="0"/>
                            <a:ea typeface="Cambria Math" panose="02040503050406030204" pitchFamily="18" charset="0"/>
                          </a:rPr>
                          <m:t>𝑠</m:t>
                        </m:r>
                        <m:r>
                          <a:rPr lang="en-US" sz="1600" b="0" i="1" smtClean="0">
                            <a:solidFill>
                              <a:srgbClr val="000000"/>
                            </a:solidFill>
                            <a:latin typeface="Cambria Math" panose="02040503050406030204" pitchFamily="18" charset="0"/>
                            <a:ea typeface="Cambria Math" panose="02040503050406030204" pitchFamily="18" charset="0"/>
                          </a:rPr>
                          <m:t>)</m:t>
                        </m:r>
                      </m:e>
                    </m:func>
                    <m:r>
                      <a:rPr lang="en-US" sz="1600" b="0" i="1" smtClean="0">
                        <a:solidFill>
                          <a:srgbClr val="000000"/>
                        </a:solidFill>
                        <a:latin typeface="Cambria Math" panose="02040503050406030204" pitchFamily="18" charset="0"/>
                        <a:ea typeface="Cambria Math" panose="02040503050406030204" pitchFamily="18" charset="0"/>
                      </a:rPr>
                      <m:t>, ∀ </m:t>
                    </m:r>
                    <m:r>
                      <a:rPr lang="en-US" sz="1600" b="0" i="1" smtClean="0">
                        <a:solidFill>
                          <a:srgbClr val="000000"/>
                        </a:solidFill>
                        <a:latin typeface="Cambria Math" panose="02040503050406030204" pitchFamily="18" charset="0"/>
                        <a:ea typeface="Cambria Math" panose="02040503050406030204" pitchFamily="18" charset="0"/>
                      </a:rPr>
                      <m:t>𝑠</m:t>
                    </m:r>
                    <m:r>
                      <a:rPr lang="en-US" sz="1600" b="0" i="1" smtClean="0">
                        <a:solidFill>
                          <a:srgbClr val="000000"/>
                        </a:solidFill>
                        <a:latin typeface="Cambria Math" panose="02040503050406030204" pitchFamily="18" charset="0"/>
                        <a:ea typeface="Cambria Math" panose="02040503050406030204" pitchFamily="18" charset="0"/>
                      </a:rPr>
                      <m:t>∈</m:t>
                    </m:r>
                    <m:r>
                      <a:rPr lang="en-US" sz="1600" b="0" i="1" smtClean="0">
                        <a:solidFill>
                          <a:srgbClr val="000000"/>
                        </a:solidFill>
                        <a:latin typeface="Cambria Math" panose="02040503050406030204" pitchFamily="18" charset="0"/>
                        <a:ea typeface="Cambria Math" panose="02040503050406030204" pitchFamily="18" charset="0"/>
                      </a:rPr>
                      <m:t>𝒮</m:t>
                    </m:r>
                    <m:r>
                      <a:rPr lang="en-US" sz="1600" b="0" i="1" smtClean="0">
                        <a:solidFill>
                          <a:srgbClr val="000000"/>
                        </a:solidFill>
                        <a:latin typeface="Cambria Math" panose="02040503050406030204" pitchFamily="18" charset="0"/>
                        <a:ea typeface="Cambria Math" panose="02040503050406030204" pitchFamily="18" charset="0"/>
                      </a:rPr>
                      <m:t> </m:t>
                    </m:r>
                  </m:oMath>
                </a14:m>
                <a:endParaRPr lang="en-US" sz="1600" b="0" dirty="0">
                  <a:solidFill>
                    <a:srgbClr val="000000"/>
                  </a:solidFill>
                  <a:latin typeface="Helvetica Neue" panose="02000503000000020004" pitchFamily="2" charset="0"/>
                  <a:ea typeface="Cambria Math" panose="02040503050406030204" pitchFamily="18" charset="0"/>
                </a:endParaRPr>
              </a:p>
              <a:p>
                <a:pPr>
                  <a:buFont typeface="Arial" panose="020B0604020202020204" pitchFamily="34" charset="0"/>
                  <a:buChar char="•"/>
                </a:pPr>
                <a14:m>
                  <m:oMath xmlns:m="http://schemas.openxmlformats.org/officeDocument/2006/math">
                    <m:sSub>
                      <m:sSubPr>
                        <m:ctrlPr>
                          <a:rPr lang="ru-RU"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𝑞</m:t>
                        </m:r>
                      </m:e>
                      <m:sub>
                        <m:sSub>
                          <m:sSubPr>
                            <m:ctrlPr>
                              <a:rPr lang="ru-RU"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𝜋</m:t>
                            </m:r>
                          </m:e>
                          <m:sub>
                            <m:r>
                              <a:rPr lang="en-US" sz="1600" b="0" i="1" smtClean="0">
                                <a:solidFill>
                                  <a:srgbClr val="000000"/>
                                </a:solidFill>
                                <a:latin typeface="Cambria Math" panose="02040503050406030204" pitchFamily="18" charset="0"/>
                              </a:rPr>
                              <m:t>∗</m:t>
                            </m:r>
                          </m:sub>
                        </m:sSub>
                      </m:sub>
                    </m:sSub>
                    <m:d>
                      <m:dPr>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𝑠</m:t>
                        </m:r>
                        <m:r>
                          <a:rPr lang="en-US" sz="1600" b="0" i="1" smtClean="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rPr>
                          <m:t>𝑎</m:t>
                        </m:r>
                      </m:e>
                    </m:d>
                    <m:r>
                      <a:rPr lang="en-US" sz="1600" b="0" i="1" smtClean="0">
                        <a:solidFill>
                          <a:srgbClr val="000000"/>
                        </a:solidFill>
                        <a:latin typeface="Cambria Math" panose="02040503050406030204" pitchFamily="18" charset="0"/>
                      </a:rPr>
                      <m:t>= </m:t>
                    </m:r>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𝑞</m:t>
                        </m:r>
                      </m:e>
                      <m:sub>
                        <m:r>
                          <a:rPr lang="en-US" sz="1600" b="0" i="1" smtClean="0">
                            <a:solidFill>
                              <a:srgbClr val="000000"/>
                            </a:solidFill>
                            <a:latin typeface="Cambria Math" panose="02040503050406030204" pitchFamily="18" charset="0"/>
                          </a:rPr>
                          <m:t>∗</m:t>
                        </m:r>
                      </m:sub>
                    </m:sSub>
                    <m:d>
                      <m:dPr>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𝑠</m:t>
                        </m:r>
                      </m:e>
                    </m:d>
                    <m:r>
                      <a:rPr lang="en-US" sz="1600" b="0" i="1" smtClean="0">
                        <a:solidFill>
                          <a:srgbClr val="000000"/>
                        </a:solidFill>
                        <a:latin typeface="Cambria Math" panose="02040503050406030204" pitchFamily="18" charset="0"/>
                      </a:rPr>
                      <m:t>= </m:t>
                    </m:r>
                    <m:func>
                      <m:funcPr>
                        <m:ctrlPr>
                          <a:rPr lang="en-US" sz="1600" b="0" i="1" smtClean="0">
                            <a:solidFill>
                              <a:srgbClr val="000000"/>
                            </a:solidFill>
                            <a:latin typeface="Cambria Math" panose="02040503050406030204" pitchFamily="18" charset="0"/>
                          </a:rPr>
                        </m:ctrlPr>
                      </m:funcPr>
                      <m:fName>
                        <m:limLow>
                          <m:limLowPr>
                            <m:ctrlPr>
                              <a:rPr lang="en-US" sz="1600" b="0" i="1" smtClean="0">
                                <a:solidFill>
                                  <a:srgbClr val="000000"/>
                                </a:solidFill>
                                <a:latin typeface="Cambria Math" panose="02040503050406030204" pitchFamily="18" charset="0"/>
                              </a:rPr>
                            </m:ctrlPr>
                          </m:limLowPr>
                          <m:e>
                            <m:r>
                              <m:rPr>
                                <m:sty m:val="p"/>
                              </m:rPr>
                              <a:rPr lang="en-US" sz="1600" b="0" i="0" smtClean="0">
                                <a:solidFill>
                                  <a:srgbClr val="000000"/>
                                </a:solidFill>
                                <a:latin typeface="Cambria Math" panose="02040503050406030204" pitchFamily="18" charset="0"/>
                              </a:rPr>
                              <m:t>max</m:t>
                            </m:r>
                          </m:e>
                          <m:lim>
                            <m:r>
                              <a:rPr lang="en-US" sz="1600" b="0" i="1" smtClean="0">
                                <a:solidFill>
                                  <a:srgbClr val="000000"/>
                                </a:solidFill>
                                <a:latin typeface="Cambria Math" panose="02040503050406030204" pitchFamily="18" charset="0"/>
                              </a:rPr>
                              <m:t>𝜋</m:t>
                            </m:r>
                          </m:lim>
                        </m:limLow>
                      </m:fName>
                      <m:e>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𝑞</m:t>
                            </m:r>
                          </m:e>
                          <m:sub>
                            <m:r>
                              <a:rPr lang="en-US" sz="1600" b="0" i="1" smtClean="0">
                                <a:solidFill>
                                  <a:srgbClr val="000000"/>
                                </a:solidFill>
                                <a:latin typeface="Cambria Math" panose="02040503050406030204" pitchFamily="18" charset="0"/>
                              </a:rPr>
                              <m:t>𝜋</m:t>
                            </m:r>
                          </m:sub>
                        </m:sSub>
                        <m:d>
                          <m:dPr>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𝑠</m:t>
                            </m:r>
                            <m:r>
                              <a:rPr lang="en-US" sz="1600" b="0" i="1" smtClean="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rPr>
                              <m:t>𝑎</m:t>
                            </m:r>
                          </m:e>
                        </m:d>
                        <m:r>
                          <a:rPr lang="en-US" sz="1600" b="0" i="1" smtClean="0">
                            <a:solidFill>
                              <a:srgbClr val="000000"/>
                            </a:solidFill>
                            <a:latin typeface="Cambria Math" panose="02040503050406030204" pitchFamily="18" charset="0"/>
                          </a:rPr>
                          <m:t>, ∀ </m:t>
                        </m:r>
                        <m:r>
                          <a:rPr lang="en-US" sz="1600" b="0" i="1" smtClean="0">
                            <a:solidFill>
                              <a:srgbClr val="000000"/>
                            </a:solidFill>
                            <a:latin typeface="Cambria Math" panose="02040503050406030204" pitchFamily="18" charset="0"/>
                          </a:rPr>
                          <m:t>𝑠</m:t>
                        </m:r>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ea typeface="Cambria Math" panose="02040503050406030204" pitchFamily="18" charset="0"/>
                          </a:rPr>
                          <m:t>𝒮</m:t>
                        </m:r>
                        <m:r>
                          <a:rPr lang="en-US" sz="1600" b="0" i="1" smtClean="0">
                            <a:solidFill>
                              <a:srgbClr val="000000"/>
                            </a:solidFill>
                            <a:latin typeface="Cambria Math" panose="02040503050406030204" pitchFamily="18" charset="0"/>
                            <a:ea typeface="Cambria Math" panose="02040503050406030204" pitchFamily="18" charset="0"/>
                          </a:rPr>
                          <m:t>, ∀ </m:t>
                        </m:r>
                        <m:r>
                          <a:rPr lang="en-US" sz="1600" b="0" i="1" smtClean="0">
                            <a:solidFill>
                              <a:srgbClr val="000000"/>
                            </a:solidFill>
                            <a:latin typeface="Cambria Math" panose="02040503050406030204" pitchFamily="18" charset="0"/>
                            <a:ea typeface="Cambria Math" panose="02040503050406030204" pitchFamily="18" charset="0"/>
                          </a:rPr>
                          <m:t>𝑠</m:t>
                        </m:r>
                        <m:r>
                          <a:rPr lang="en-US" sz="1600" b="0" i="1" smtClean="0">
                            <a:solidFill>
                              <a:srgbClr val="000000"/>
                            </a:solidFill>
                            <a:latin typeface="Cambria Math" panose="02040503050406030204" pitchFamily="18" charset="0"/>
                            <a:ea typeface="Cambria Math" panose="02040503050406030204" pitchFamily="18" charset="0"/>
                          </a:rPr>
                          <m:t>∈</m:t>
                        </m:r>
                        <m:r>
                          <a:rPr lang="en-US" sz="1600" b="0" i="1" smtClean="0">
                            <a:solidFill>
                              <a:srgbClr val="000000"/>
                            </a:solidFill>
                            <a:latin typeface="Cambria Math" panose="02040503050406030204" pitchFamily="18" charset="0"/>
                            <a:ea typeface="Cambria Math" panose="02040503050406030204" pitchFamily="18" charset="0"/>
                          </a:rPr>
                          <m:t>𝒜</m:t>
                        </m:r>
                      </m:e>
                    </m:func>
                  </m:oMath>
                </a14:m>
                <a:endParaRPr lang="ru-RU" sz="1600" dirty="0">
                  <a:solidFill>
                    <a:srgbClr val="000000"/>
                  </a:solidFill>
                  <a:latin typeface="Helvetica Neue" panose="02000503000000020004" pitchFamily="2" charset="0"/>
                </a:endParaRPr>
              </a:p>
            </p:txBody>
          </p:sp>
        </mc:Choice>
        <mc:Fallback xmlns="">
          <p:sp>
            <p:nvSpPr>
              <p:cNvPr id="6" name="Google Shape;311;p57">
                <a:extLst>
                  <a:ext uri="{FF2B5EF4-FFF2-40B4-BE49-F238E27FC236}">
                    <a16:creationId xmlns:a16="http://schemas.microsoft.com/office/drawing/2014/main" id="{051E6E68-4317-2841-BFA7-5EE1361731DB}"/>
                  </a:ext>
                </a:extLst>
              </p:cNvPr>
              <p:cNvSpPr txBox="1">
                <a:spLocks noGrp="1" noRot="1" noChangeAspect="1" noMove="1" noResize="1" noEditPoints="1" noAdjustHandles="1" noChangeArrowheads="1" noChangeShapeType="1" noTextEdit="1"/>
              </p:cNvSpPr>
              <p:nvPr>
                <p:ph type="body" idx="1"/>
              </p:nvPr>
            </p:nvSpPr>
            <p:spPr>
              <a:xfrm>
                <a:off x="122850" y="1032459"/>
                <a:ext cx="8801144" cy="1648864"/>
              </a:xfrm>
              <a:prstGeom prst="rect">
                <a:avLst/>
              </a:prstGeom>
              <a:blipFill>
                <a:blip r:embed="rId3"/>
                <a:stretch>
                  <a:fillRect b="-1908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C6ADFDE1-A3F0-0341-A325-682EE2946742}"/>
              </a:ext>
            </a:extLst>
          </p:cNvPr>
          <p:cNvSpPr txBox="1"/>
          <p:nvPr/>
        </p:nvSpPr>
        <p:spPr>
          <a:xfrm>
            <a:off x="216127" y="4054248"/>
            <a:ext cx="8082841" cy="600164"/>
          </a:xfrm>
          <a:prstGeom prst="rect">
            <a:avLst/>
          </a:prstGeom>
          <a:noFill/>
        </p:spPr>
        <p:txBody>
          <a:bodyPr wrap="square" rtlCol="0">
            <a:spAutoFit/>
          </a:bodyPr>
          <a:lstStyle/>
          <a:p>
            <a:r>
              <a:rPr lang="ru-RU" sz="1100" dirty="0">
                <a:effectLst/>
                <a:latin typeface="Helvetica Neue" panose="02000503000000020004" pitchFamily="2" charset="0"/>
              </a:rPr>
              <a:t>Доказательство:</a:t>
            </a:r>
          </a:p>
          <a:p>
            <a:r>
              <a:rPr lang="ru-RU" sz="1100" dirty="0">
                <a:effectLst/>
                <a:latin typeface="Helvetica Neue" panose="02000503000000020004" pitchFamily="2" charset="0"/>
              </a:rPr>
              <a:t>«Обучение с подкреплением», авторы </a:t>
            </a:r>
            <a:r>
              <a:rPr lang="ru-RU" sz="1100" dirty="0" err="1">
                <a:effectLst/>
                <a:latin typeface="Helvetica Neue" panose="02000503000000020004" pitchFamily="2" charset="0"/>
              </a:rPr>
              <a:t>Саттон</a:t>
            </a:r>
            <a:r>
              <a:rPr lang="ru-RU" sz="1100" dirty="0">
                <a:effectLst/>
                <a:latin typeface="Helvetica Neue" panose="02000503000000020004" pitchFamily="2" charset="0"/>
              </a:rPr>
              <a:t> Р. С., </a:t>
            </a:r>
            <a:r>
              <a:rPr lang="ru-RU" sz="1100" dirty="0" err="1">
                <a:effectLst/>
                <a:latin typeface="Helvetica Neue" panose="02000503000000020004" pitchFamily="2" charset="0"/>
              </a:rPr>
              <a:t>Барто</a:t>
            </a:r>
            <a:r>
              <a:rPr lang="ru-RU" sz="1100" dirty="0">
                <a:effectLst/>
                <a:latin typeface="Helvetica Neue" panose="02000503000000020004" pitchFamily="2" charset="0"/>
              </a:rPr>
              <a:t> Э. Дж.</a:t>
            </a:r>
            <a:r>
              <a:rPr lang="en-US" sz="1100" dirty="0">
                <a:effectLst/>
                <a:latin typeface="Helvetica Neue" panose="02000503000000020004" pitchFamily="2" charset="0"/>
              </a:rPr>
              <a:t>,</a:t>
            </a:r>
            <a:r>
              <a:rPr lang="ru-RU" sz="1100" dirty="0">
                <a:effectLst/>
                <a:latin typeface="Helvetica Neue" panose="02000503000000020004" pitchFamily="2" charset="0"/>
              </a:rPr>
              <a:t> </a:t>
            </a:r>
            <a:r>
              <a:rPr lang="en-US" sz="1100" dirty="0">
                <a:effectLst/>
                <a:latin typeface="Helvetica Neue" panose="02000503000000020004" pitchFamily="2" charset="0"/>
              </a:rPr>
              <a:t>MIT Press, 2018, </a:t>
            </a:r>
            <a:r>
              <a:rPr lang="ru-RU" sz="1100" dirty="0">
                <a:effectLst/>
                <a:latin typeface="Helvetica Neue" panose="02000503000000020004" pitchFamily="2" charset="0"/>
              </a:rPr>
              <a:t>глава 4, раздел 4.2 «Улучшение стратегии», стр. 107-108 </a:t>
            </a:r>
          </a:p>
        </p:txBody>
      </p:sp>
    </p:spTree>
    <p:extLst>
      <p:ext uri="{BB962C8B-B14F-4D97-AF65-F5344CB8AC3E}">
        <p14:creationId xmlns:p14="http://schemas.microsoft.com/office/powerpoint/2010/main" val="21938533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en-US" dirty="0">
                <a:solidFill>
                  <a:srgbClr val="000000"/>
                </a:solidFill>
                <a:latin typeface="Helvetica Neue" panose="02000503000000020004" pitchFamily="2" charset="0"/>
              </a:rPr>
              <a:t>Q-learning</a:t>
            </a:r>
            <a:endParaRPr dirty="0"/>
          </a:p>
        </p:txBody>
      </p:sp>
      <mc:AlternateContent xmlns:mc="http://schemas.openxmlformats.org/markup-compatibility/2006" xmlns:a14="http://schemas.microsoft.com/office/drawing/2010/main">
        <mc:Choice Requires="a14">
          <p:sp>
            <p:nvSpPr>
              <p:cNvPr id="6" name="Google Shape;311;p57">
                <a:extLst>
                  <a:ext uri="{FF2B5EF4-FFF2-40B4-BE49-F238E27FC236}">
                    <a16:creationId xmlns:a16="http://schemas.microsoft.com/office/drawing/2014/main" id="{051E6E68-4317-2841-BFA7-5EE1361731DB}"/>
                  </a:ext>
                </a:extLst>
              </p:cNvPr>
              <p:cNvSpPr txBox="1">
                <a:spLocks noGrp="1"/>
              </p:cNvSpPr>
              <p:nvPr>
                <p:ph type="body" idx="1"/>
              </p:nvPr>
            </p:nvSpPr>
            <p:spPr>
              <a:xfrm>
                <a:off x="122850" y="1032459"/>
                <a:ext cx="8801144" cy="3439333"/>
              </a:xfrm>
              <a:prstGeom prst="rect">
                <a:avLst/>
              </a:prstGeom>
            </p:spPr>
            <p:txBody>
              <a:bodyPr spcFirstLastPara="1" wrap="square" lIns="91425" tIns="91425" rIns="91425" bIns="91425" anchor="t" anchorCtr="0">
                <a:noAutofit/>
              </a:bodyPr>
              <a:lstStyle/>
              <a:p>
                <a:pPr marL="133350" indent="0">
                  <a:buNone/>
                </a:pPr>
                <a:r>
                  <a:rPr lang="ru-RU" sz="1800" dirty="0">
                    <a:solidFill>
                      <a:srgbClr val="000000"/>
                    </a:solidFill>
                    <a:latin typeface="Helvetica Neue" panose="02000503000000020004" pitchFamily="2" charset="0"/>
                  </a:rPr>
                  <a:t>В</a:t>
                </a:r>
                <a:r>
                  <a:rPr lang="ru-RU" sz="1800" b="0" i="0" u="none" strike="noStrike" dirty="0">
                    <a:solidFill>
                      <a:srgbClr val="000000"/>
                    </a:solidFill>
                    <a:effectLst/>
                    <a:latin typeface="Helvetica Neue" panose="02000503000000020004" pitchFamily="2" charset="0"/>
                  </a:rPr>
                  <a:t>оспользуемся уравнением Беллмана и принципом динамического программирования для </a:t>
                </a:r>
                <a:r>
                  <a:rPr lang="ru-RU" sz="1800" b="0" i="0" u="none" strike="noStrike" dirty="0">
                    <a:solidFill>
                      <a:srgbClr val="000000"/>
                    </a:solidFill>
                    <a:effectLst/>
                    <a:latin typeface="STIXMathJax_Normal-italic"/>
                  </a:rPr>
                  <a:t>𝑞</a:t>
                </a:r>
                <a:r>
                  <a:rPr lang="ru-RU" sz="1800" baseline="-25000" dirty="0">
                    <a:solidFill>
                      <a:srgbClr val="000000"/>
                    </a:solidFill>
                    <a:latin typeface="STIXMathJax_Normal-italic"/>
                  </a:rPr>
                  <a:t>*</a:t>
                </a:r>
                <a:r>
                  <a:rPr lang="ru-RU" sz="1800" b="0" i="0" u="none" strike="noStrike" dirty="0">
                    <a:solidFill>
                      <a:srgbClr val="000000"/>
                    </a:solidFill>
                    <a:effectLst/>
                    <a:latin typeface="Helvetica Neue" panose="02000503000000020004" pitchFamily="2" charset="0"/>
                  </a:rPr>
                  <a:t>:</a:t>
                </a:r>
                <a:endParaRPr lang="en-US" sz="1800" b="0" i="0" u="none" strike="noStrike" dirty="0">
                  <a:solidFill>
                    <a:srgbClr val="000000"/>
                  </a:solidFill>
                  <a:effectLst/>
                  <a:latin typeface="Helvetica Neue" panose="02000503000000020004" pitchFamily="2" charset="0"/>
                </a:endParaRPr>
              </a:p>
              <a:p>
                <a:pPr marL="133350" indent="0">
                  <a:buNone/>
                </a:pPr>
                <a:endParaRPr lang="en-US" sz="800" b="0" i="0" u="none" strike="noStrike" dirty="0">
                  <a:solidFill>
                    <a:srgbClr val="000000"/>
                  </a:solidFill>
                  <a:effectLst/>
                  <a:latin typeface="Helvetica Neue" panose="02000503000000020004" pitchFamily="2" charset="0"/>
                </a:endParaRPr>
              </a:p>
              <a:p>
                <a:pPr marL="0" indent="0" algn="ctr">
                  <a:lnSpc>
                    <a:spcPct val="115000"/>
                  </a:lnSpc>
                  <a:buNone/>
                </a:pPr>
                <a14:m>
                  <m:oMathPara xmlns:m="http://schemas.openxmlformats.org/officeDocument/2006/math">
                    <m:oMathParaPr>
                      <m:jc m:val="centerGroup"/>
                    </m:oMathParaPr>
                    <m:oMath xmlns:m="http://schemas.openxmlformats.org/officeDocument/2006/math">
                      <m:sSub>
                        <m:sSubPr>
                          <m:ctrlPr>
                            <a:rPr lang="ru-RU" sz="180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m:t>
                          </m:r>
                        </m:sub>
                      </m:sSub>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𝑠</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𝑎</m:t>
                          </m:r>
                        </m:e>
                      </m:d>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ℛ</m:t>
                      </m:r>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𝑠</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𝑎</m:t>
                          </m:r>
                        </m:e>
                      </m:d>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𝛾</m:t>
                      </m:r>
                      <m:nary>
                        <m:naryPr>
                          <m:chr m:val="∑"/>
                          <m:supHide m:val="on"/>
                          <m:ctrlPr>
                            <a:rPr lang="en-US" sz="1800" b="0" i="1" smtClean="0">
                              <a:solidFill>
                                <a:schemeClr val="tx1"/>
                              </a:solidFill>
                              <a:latin typeface="Cambria Math" panose="02040503050406030204" pitchFamily="18" charset="0"/>
                            </a:rPr>
                          </m:ctrlPr>
                        </m:naryPr>
                        <m:sub>
                          <m:sSup>
                            <m:sSupPr>
                              <m:ctrlPr>
                                <a:rPr lang="en-US" sz="1800" b="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𝑠</m:t>
                              </m:r>
                            </m:e>
                            <m:sup>
                              <m:r>
                                <a:rPr lang="en-US" sz="1800" b="0" i="1" smtClean="0">
                                  <a:solidFill>
                                    <a:schemeClr val="tx1"/>
                                  </a:solidFill>
                                  <a:latin typeface="Cambria Math" panose="02040503050406030204" pitchFamily="18" charset="0"/>
                                </a:rPr>
                                <m:t>′</m:t>
                              </m:r>
                            </m:sup>
                          </m:sSup>
                        </m:sub>
                        <m:sup/>
                        <m:e>
                          <m:r>
                            <a:rPr lang="en-US" sz="1800" b="0" i="1" smtClean="0">
                              <a:solidFill>
                                <a:schemeClr val="tx1"/>
                              </a:solidFill>
                              <a:latin typeface="Cambria Math" panose="02040503050406030204" pitchFamily="18" charset="0"/>
                            </a:rPr>
                            <m:t>𝒫</m:t>
                          </m:r>
                          <m:r>
                            <a:rPr lang="en-US" sz="1800" b="0" i="1" smtClean="0">
                              <a:solidFill>
                                <a:schemeClr val="tx1"/>
                              </a:solidFill>
                              <a:latin typeface="Cambria Math" panose="02040503050406030204" pitchFamily="18" charset="0"/>
                            </a:rPr>
                            <m:t>(</m:t>
                          </m:r>
                          <m:sSup>
                            <m:sSupPr>
                              <m:ctrlPr>
                                <a:rPr lang="en-US" sz="1800" b="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𝑠</m:t>
                              </m:r>
                            </m:e>
                            <m:sup>
                              <m:r>
                                <a:rPr lang="en-US" sz="1800" b="0" i="1" smtClean="0">
                                  <a:solidFill>
                                    <a:schemeClr val="tx1"/>
                                  </a:solidFill>
                                  <a:latin typeface="Cambria Math" panose="02040503050406030204" pitchFamily="18" charset="0"/>
                                </a:rPr>
                                <m:t>′</m:t>
                              </m:r>
                            </m:sup>
                          </m:sSup>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𝑠</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𝑎</m:t>
                          </m:r>
                          <m:r>
                            <a:rPr lang="en-US" sz="1800" b="0" i="1" smtClean="0">
                              <a:solidFill>
                                <a:schemeClr val="tx1"/>
                              </a:solidFill>
                              <a:latin typeface="Cambria Math" panose="02040503050406030204" pitchFamily="18" charset="0"/>
                            </a:rPr>
                            <m:t>)</m:t>
                          </m:r>
                        </m:e>
                      </m:nary>
                      <m:func>
                        <m:funcPr>
                          <m:ctrlPr>
                            <a:rPr lang="en-US" sz="1800" b="0" i="1" smtClean="0">
                              <a:solidFill>
                                <a:schemeClr val="tx1"/>
                              </a:solidFill>
                              <a:latin typeface="Cambria Math" panose="02040503050406030204" pitchFamily="18" charset="0"/>
                            </a:rPr>
                          </m:ctrlPr>
                        </m:funcPr>
                        <m:fName>
                          <m:limLow>
                            <m:limLowPr>
                              <m:ctrlPr>
                                <a:rPr lang="en-US" sz="1800" b="0" i="1" smtClean="0">
                                  <a:solidFill>
                                    <a:schemeClr val="tx1"/>
                                  </a:solidFill>
                                  <a:latin typeface="Cambria Math" panose="02040503050406030204" pitchFamily="18" charset="0"/>
                                </a:rPr>
                              </m:ctrlPr>
                            </m:limLowPr>
                            <m:e>
                              <m:r>
                                <m:rPr>
                                  <m:sty m:val="p"/>
                                </m:rPr>
                                <a:rPr lang="en-US" sz="1800" b="0" i="0" smtClean="0">
                                  <a:solidFill>
                                    <a:schemeClr val="tx1"/>
                                  </a:solidFill>
                                  <a:latin typeface="Cambria Math" panose="02040503050406030204" pitchFamily="18" charset="0"/>
                                </a:rPr>
                                <m:t>max</m:t>
                              </m:r>
                            </m:e>
                            <m:lim>
                              <m:sSup>
                                <m:sSupPr>
                                  <m:ctrlPr>
                                    <a:rPr lang="en-US" sz="1800" b="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𝑎</m:t>
                                  </m:r>
                                </m:e>
                                <m:sup>
                                  <m:r>
                                    <a:rPr lang="en-US" sz="1800" b="0" i="1" smtClean="0">
                                      <a:solidFill>
                                        <a:schemeClr val="tx1"/>
                                      </a:solidFill>
                                      <a:latin typeface="Cambria Math" panose="02040503050406030204" pitchFamily="18" charset="0"/>
                                    </a:rPr>
                                    <m:t>′</m:t>
                                  </m:r>
                                </m:sup>
                              </m:sSup>
                            </m:lim>
                          </m:limLow>
                        </m:fName>
                        <m:e>
                          <m:r>
                            <a:rPr lang="en-US" sz="1800" i="1">
                              <a:solidFill>
                                <a:schemeClr val="tx1"/>
                              </a:solidFill>
                              <a:latin typeface="Cambria Math" panose="02040503050406030204" pitchFamily="18" charset="0"/>
                            </a:rPr>
                            <m:t>𝜋</m:t>
                          </m:r>
                          <m:r>
                            <a:rPr lang="en-US" sz="1800" i="1">
                              <a:solidFill>
                                <a:schemeClr val="tx1"/>
                              </a:solidFill>
                              <a:latin typeface="Cambria Math" panose="02040503050406030204" pitchFamily="18" charset="0"/>
                            </a:rPr>
                            <m:t>(</m:t>
                          </m:r>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𝑎</m:t>
                              </m:r>
                            </m:e>
                            <m:sup>
                              <m:r>
                                <a:rPr lang="en-US" sz="1800" i="1">
                                  <a:solidFill>
                                    <a:schemeClr val="tx1"/>
                                  </a:solidFill>
                                  <a:latin typeface="Cambria Math" panose="02040503050406030204" pitchFamily="18" charset="0"/>
                                </a:rPr>
                                <m:t>′</m:t>
                              </m:r>
                            </m:sup>
                          </m:sSup>
                          <m:r>
                            <a:rPr lang="en-US" sz="1800" i="1">
                              <a:solidFill>
                                <a:schemeClr val="tx1"/>
                              </a:solidFill>
                              <a:latin typeface="Cambria Math" panose="02040503050406030204" pitchFamily="18" charset="0"/>
                            </a:rPr>
                            <m:t>,</m:t>
                          </m:r>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𝑠</m:t>
                              </m:r>
                            </m:e>
                            <m:sup>
                              <m:r>
                                <a:rPr lang="en-US" sz="1800" i="1">
                                  <a:solidFill>
                                    <a:schemeClr val="tx1"/>
                                  </a:solidFill>
                                  <a:latin typeface="Cambria Math" panose="02040503050406030204" pitchFamily="18" charset="0"/>
                                </a:rPr>
                                <m:t>′</m:t>
                              </m:r>
                            </m:sup>
                          </m:sSup>
                          <m:r>
                            <a:rPr lang="en-US" sz="1800" i="1">
                              <a:solidFill>
                                <a:schemeClr val="tx1"/>
                              </a:solidFill>
                              <a:latin typeface="Cambria Math" panose="02040503050406030204" pitchFamily="18" charset="0"/>
                            </a:rPr>
                            <m:t>)</m:t>
                          </m:r>
                        </m:e>
                      </m:func>
                      <m:sSub>
                        <m:sSubPr>
                          <m:ctrlPr>
                            <a:rPr lang="ru-RU"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m:t>
                          </m:r>
                        </m:sub>
                      </m:sSub>
                      <m:d>
                        <m:dPr>
                          <m:ctrlPr>
                            <a:rPr lang="en-US" sz="1800" i="1">
                              <a:solidFill>
                                <a:schemeClr val="tx1"/>
                              </a:solidFill>
                              <a:latin typeface="Cambria Math" panose="02040503050406030204" pitchFamily="18" charset="0"/>
                            </a:rPr>
                          </m:ctrlPr>
                        </m:dPr>
                        <m:e>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𝑠</m:t>
                              </m:r>
                            </m:e>
                            <m:sup>
                              <m:r>
                                <a:rPr lang="en-US" sz="1800" i="1">
                                  <a:solidFill>
                                    <a:schemeClr val="tx1"/>
                                  </a:solidFill>
                                  <a:latin typeface="Cambria Math" panose="02040503050406030204" pitchFamily="18" charset="0"/>
                                </a:rPr>
                                <m:t>′</m:t>
                              </m:r>
                            </m:sup>
                          </m:sSup>
                          <m:r>
                            <a:rPr lang="en-US" sz="1800" i="1">
                              <a:solidFill>
                                <a:schemeClr val="tx1"/>
                              </a:solidFill>
                              <a:latin typeface="Cambria Math" panose="02040503050406030204" pitchFamily="18" charset="0"/>
                            </a:rPr>
                            <m:t>,</m:t>
                          </m:r>
                          <m:sSup>
                            <m:sSupPr>
                              <m:ctrlPr>
                                <a:rPr lang="en-US" sz="1800" i="1">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𝑎</m:t>
                              </m:r>
                            </m:e>
                            <m:sup>
                              <m:r>
                                <a:rPr lang="en-US" sz="1800" i="1">
                                  <a:solidFill>
                                    <a:schemeClr val="tx1"/>
                                  </a:solidFill>
                                  <a:latin typeface="Cambria Math" panose="02040503050406030204" pitchFamily="18" charset="0"/>
                                </a:rPr>
                                <m:t>′</m:t>
                              </m:r>
                            </m:sup>
                          </m:sSup>
                        </m:e>
                      </m:d>
                    </m:oMath>
                  </m:oMathPara>
                </a14:m>
                <a:endParaRPr lang="ru-RU" sz="1600" dirty="0">
                  <a:solidFill>
                    <a:schemeClr val="tx1"/>
                  </a:solidFill>
                  <a:latin typeface="Söhne"/>
                </a:endParaRPr>
              </a:p>
              <a:p>
                <a:pPr marL="133350" indent="0">
                  <a:buNone/>
                </a:pPr>
                <a:endParaRPr lang="ru-RU" sz="1400" dirty="0">
                  <a:solidFill>
                    <a:srgbClr val="000000"/>
                  </a:solidFill>
                  <a:latin typeface="Helvetica Neue" panose="02000503000000020004" pitchFamily="2" charset="0"/>
                </a:endParaRPr>
              </a:p>
              <a:p>
                <a:pPr marL="133350" indent="0">
                  <a:buNone/>
                </a:pPr>
                <a:r>
                  <a:rPr lang="ru-RU" sz="1400" dirty="0">
                    <a:solidFill>
                      <a:srgbClr val="000000"/>
                    </a:solidFill>
                    <a:latin typeface="Helvetica Neue" panose="02000503000000020004" pitchFamily="2" charset="0"/>
                  </a:rPr>
                  <a:t>Проводя рассуждения для функции </a:t>
                </a:r>
                <a14:m>
                  <m:oMath xmlns:m="http://schemas.openxmlformats.org/officeDocument/2006/math">
                    <m:sSub>
                      <m:sSubPr>
                        <m:ctrlPr>
                          <a:rPr lang="ru-RU" sz="140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𝑞</m:t>
                        </m:r>
                      </m:e>
                      <m:sub>
                        <m:r>
                          <a:rPr lang="en-US" sz="1400" b="0" i="1" smtClean="0">
                            <a:solidFill>
                              <a:schemeClr val="tx1"/>
                            </a:solidFill>
                            <a:latin typeface="Cambria Math" panose="02040503050406030204" pitchFamily="18" charset="0"/>
                          </a:rPr>
                          <m:t>∗</m:t>
                        </m:r>
                      </m:sub>
                    </m:sSub>
                  </m:oMath>
                </a14:m>
                <a:r>
                  <a:rPr lang="ru-RU" sz="1400" dirty="0">
                    <a:solidFill>
                      <a:srgbClr val="000000"/>
                    </a:solidFill>
                    <a:latin typeface="Helvetica Neue" panose="02000503000000020004" pitchFamily="2" charset="0"/>
                  </a:rPr>
                  <a:t> аналогично методу </a:t>
                </a:r>
                <a:r>
                  <a:rPr lang="en-US" sz="1400" dirty="0">
                    <a:solidFill>
                      <a:srgbClr val="000000"/>
                    </a:solidFill>
                    <a:latin typeface="Helvetica Neue" panose="02000503000000020004" pitchFamily="2" charset="0"/>
                  </a:rPr>
                  <a:t>SARSA </a:t>
                </a:r>
                <a:r>
                  <a:rPr lang="ru-RU" sz="1400" dirty="0">
                    <a:solidFill>
                      <a:srgbClr val="000000"/>
                    </a:solidFill>
                    <a:latin typeface="Helvetica Neue" panose="02000503000000020004" pitchFamily="2" charset="0"/>
                  </a:rPr>
                  <a:t>мы получим возможность искать сразу оптимальную траекторию:</a:t>
                </a:r>
              </a:p>
              <a:p>
                <a:pPr marL="133350" indent="0">
                  <a:buNone/>
                </a:pPr>
                <a14:m>
                  <m:oMathPara xmlns:m="http://schemas.openxmlformats.org/officeDocument/2006/math">
                    <m:oMathParaPr>
                      <m:jc m:val="centerGroup"/>
                    </m:oMathParaPr>
                    <m:oMath xmlns:m="http://schemas.openxmlformats.org/officeDocument/2006/math">
                      <m:r>
                        <a:rPr lang="en-US" sz="1600" b="0" i="1" u="none" strike="noStrike" smtClean="0">
                          <a:solidFill>
                            <a:srgbClr val="000000"/>
                          </a:solidFill>
                          <a:effectLst/>
                          <a:latin typeface="Cambria Math" panose="02040503050406030204" pitchFamily="18" charset="0"/>
                        </a:rPr>
                        <m:t>𝑄</m:t>
                      </m:r>
                      <m:d>
                        <m:dPr>
                          <m:ctrlPr>
                            <a:rPr lang="en-US" sz="1600" b="0" i="1" u="none" strike="noStrike" smtClean="0">
                              <a:solidFill>
                                <a:srgbClr val="000000"/>
                              </a:solidFill>
                              <a:effectLst/>
                              <a:latin typeface="Cambria Math" panose="02040503050406030204" pitchFamily="18" charset="0"/>
                            </a:rPr>
                          </m:ctrlPr>
                        </m:dPr>
                        <m:e>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𝑆</m:t>
                              </m:r>
                            </m:e>
                            <m:sub>
                              <m:r>
                                <a:rPr lang="en-US" sz="1600" b="0" i="1" u="none" strike="noStrike" smtClean="0">
                                  <a:solidFill>
                                    <a:srgbClr val="000000"/>
                                  </a:solidFill>
                                  <a:effectLst/>
                                  <a:latin typeface="Cambria Math" panose="02040503050406030204" pitchFamily="18" charset="0"/>
                                </a:rPr>
                                <m:t>𝑡</m:t>
                              </m:r>
                            </m:sub>
                          </m:sSub>
                          <m:r>
                            <a:rPr lang="en-US" sz="1600" b="0" i="1" u="none" strike="noStrike" smtClean="0">
                              <a:solidFill>
                                <a:srgbClr val="000000"/>
                              </a:solidFill>
                              <a:effectLst/>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𝐴</m:t>
                              </m:r>
                            </m:e>
                            <m:sub>
                              <m:r>
                                <a:rPr lang="en-US" sz="1600" b="0" i="1" smtClean="0">
                                  <a:solidFill>
                                    <a:srgbClr val="000000"/>
                                  </a:solidFill>
                                  <a:latin typeface="Cambria Math" panose="02040503050406030204" pitchFamily="18" charset="0"/>
                                </a:rPr>
                                <m:t>𝑡</m:t>
                              </m:r>
                            </m:sub>
                          </m:sSub>
                        </m:e>
                      </m:d>
                      <m:r>
                        <a:rPr lang="en-US" sz="1600" i="1">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rPr>
                        <m:t>𝑄</m:t>
                      </m:r>
                      <m:d>
                        <m:dPr>
                          <m:ctrlPr>
                            <a:rPr lang="en-US" sz="1600" i="1">
                              <a:solidFill>
                                <a:srgbClr val="000000"/>
                              </a:solidFill>
                              <a:latin typeface="Cambria Math" panose="02040503050406030204" pitchFamily="18" charset="0"/>
                            </a:rPr>
                          </m:ctrlPr>
                        </m:dPr>
                        <m:e>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𝑆</m:t>
                              </m:r>
                            </m:e>
                            <m:sub>
                              <m:r>
                                <a:rPr lang="en-US" sz="1600" b="0" i="1" smtClean="0">
                                  <a:solidFill>
                                    <a:srgbClr val="000000"/>
                                  </a:solidFill>
                                  <a:latin typeface="Cambria Math" panose="02040503050406030204" pitchFamily="18" charset="0"/>
                                </a:rPr>
                                <m:t>𝑡</m:t>
                              </m:r>
                            </m:sub>
                          </m:sSub>
                          <m:r>
                            <a:rPr lang="en-US" sz="160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𝐴</m:t>
                              </m:r>
                            </m:e>
                            <m:sub>
                              <m:r>
                                <a:rPr lang="en-US" sz="1600" b="0" i="1" smtClean="0">
                                  <a:solidFill>
                                    <a:srgbClr val="000000"/>
                                  </a:solidFill>
                                  <a:latin typeface="Cambria Math" panose="02040503050406030204" pitchFamily="18" charset="0"/>
                                </a:rPr>
                                <m:t>𝑡</m:t>
                              </m:r>
                            </m:sub>
                          </m:sSub>
                        </m:e>
                      </m:d>
                      <m:r>
                        <a:rPr lang="en-US" sz="1600" b="0" i="0"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𝛼</m:t>
                      </m:r>
                      <m:d>
                        <m:dPr>
                          <m:ctrlPr>
                            <a:rPr lang="en-US" sz="1600" b="0" i="1" smtClean="0">
                              <a:solidFill>
                                <a:srgbClr val="000000"/>
                              </a:solidFill>
                              <a:latin typeface="Cambria Math" panose="02040503050406030204" pitchFamily="18" charset="0"/>
                            </a:rPr>
                          </m:ctrlPr>
                        </m:dPr>
                        <m:e>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𝑅</m:t>
                              </m:r>
                            </m:e>
                            <m:sub>
                              <m:r>
                                <a:rPr lang="en-US" sz="1600" b="0" i="1" smtClean="0">
                                  <a:solidFill>
                                    <a:srgbClr val="000000"/>
                                  </a:solidFill>
                                  <a:latin typeface="Cambria Math" panose="02040503050406030204" pitchFamily="18" charset="0"/>
                                </a:rPr>
                                <m:t>𝑡</m:t>
                              </m:r>
                            </m:sub>
                          </m:sSub>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𝛾</m:t>
                          </m:r>
                          <m:func>
                            <m:funcPr>
                              <m:ctrlPr>
                                <a:rPr lang="en-US" sz="1600" b="0" i="1" smtClean="0">
                                  <a:solidFill>
                                    <a:srgbClr val="000000"/>
                                  </a:solidFill>
                                  <a:latin typeface="Cambria Math" panose="02040503050406030204" pitchFamily="18" charset="0"/>
                                </a:rPr>
                              </m:ctrlPr>
                            </m:funcPr>
                            <m:fName>
                              <m:limLow>
                                <m:limLowPr>
                                  <m:ctrlPr>
                                    <a:rPr lang="en-US" sz="1600" b="0" i="1" smtClean="0">
                                      <a:solidFill>
                                        <a:srgbClr val="000000"/>
                                      </a:solidFill>
                                      <a:latin typeface="Cambria Math" panose="02040503050406030204" pitchFamily="18" charset="0"/>
                                    </a:rPr>
                                  </m:ctrlPr>
                                </m:limLowPr>
                                <m:e>
                                  <m:r>
                                    <m:rPr>
                                      <m:sty m:val="p"/>
                                    </m:rPr>
                                    <a:rPr lang="en-US" sz="1600" b="0" i="0" smtClean="0">
                                      <a:solidFill>
                                        <a:srgbClr val="000000"/>
                                      </a:solidFill>
                                      <a:latin typeface="Cambria Math" panose="02040503050406030204" pitchFamily="18" charset="0"/>
                                    </a:rPr>
                                    <m:t>max</m:t>
                                  </m:r>
                                </m:e>
                                <m:lim>
                                  <m:sSup>
                                    <m:sSupPr>
                                      <m:ctrlPr>
                                        <a:rPr lang="en-US" sz="1600" b="0" i="1" smtClean="0">
                                          <a:solidFill>
                                            <a:srgbClr val="000000"/>
                                          </a:solidFill>
                                          <a:latin typeface="Cambria Math" panose="02040503050406030204" pitchFamily="18" charset="0"/>
                                        </a:rPr>
                                      </m:ctrlPr>
                                    </m:sSupPr>
                                    <m:e>
                                      <m:r>
                                        <a:rPr lang="en-US" sz="1600" b="0" i="1" smtClean="0">
                                          <a:solidFill>
                                            <a:srgbClr val="000000"/>
                                          </a:solidFill>
                                          <a:latin typeface="Cambria Math" panose="02040503050406030204" pitchFamily="18" charset="0"/>
                                        </a:rPr>
                                        <m:t>𝑎</m:t>
                                      </m:r>
                                    </m:e>
                                    <m:sup>
                                      <m:r>
                                        <a:rPr lang="en-US" sz="1600" b="0" i="1" smtClean="0">
                                          <a:solidFill>
                                            <a:srgbClr val="000000"/>
                                          </a:solidFill>
                                          <a:latin typeface="Cambria Math" panose="02040503050406030204" pitchFamily="18" charset="0"/>
                                        </a:rPr>
                                        <m:t>′</m:t>
                                      </m:r>
                                    </m:sup>
                                  </m:sSup>
                                </m:lim>
                              </m:limLow>
                            </m:fName>
                            <m:e>
                              <m:r>
                                <a:rPr lang="en-US" sz="1600" i="1">
                                  <a:solidFill>
                                    <a:srgbClr val="000000"/>
                                  </a:solidFill>
                                  <a:latin typeface="Cambria Math" panose="02040503050406030204" pitchFamily="18" charset="0"/>
                                </a:rPr>
                                <m:t>𝑄</m:t>
                              </m:r>
                              <m:d>
                                <m:dPr>
                                  <m:ctrlPr>
                                    <a:rPr lang="en-US" sz="1600" i="1">
                                      <a:solidFill>
                                        <a:srgbClr val="000000"/>
                                      </a:solidFill>
                                      <a:latin typeface="Cambria Math" panose="02040503050406030204" pitchFamily="18" charset="0"/>
                                    </a:rPr>
                                  </m:ctrlPr>
                                </m:dPr>
                                <m:e>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𝑆</m:t>
                                      </m:r>
                                    </m:e>
                                    <m:sub>
                                      <m:r>
                                        <a:rPr lang="en-US" sz="1600" i="1">
                                          <a:solidFill>
                                            <a:srgbClr val="000000"/>
                                          </a:solidFill>
                                          <a:latin typeface="Cambria Math" panose="02040503050406030204" pitchFamily="18" charset="0"/>
                                        </a:rPr>
                                        <m:t>𝑡</m:t>
                                      </m:r>
                                      <m:r>
                                        <a:rPr lang="en-US" sz="1600" i="1">
                                          <a:solidFill>
                                            <a:srgbClr val="000000"/>
                                          </a:solidFill>
                                          <a:latin typeface="Cambria Math" panose="02040503050406030204" pitchFamily="18" charset="0"/>
                                        </a:rPr>
                                        <m:t>+1</m:t>
                                      </m:r>
                                    </m:sub>
                                  </m:sSub>
                                  <m:r>
                                    <a:rPr lang="en-US" sz="1600" i="1">
                                      <a:solidFill>
                                        <a:srgbClr val="000000"/>
                                      </a:solidFill>
                                      <a:latin typeface="Cambria Math" panose="02040503050406030204" pitchFamily="18" charset="0"/>
                                    </a:rPr>
                                    <m:t>,</m:t>
                                  </m:r>
                                  <m:sSup>
                                    <m:sSupPr>
                                      <m:ctrlPr>
                                        <a:rPr lang="en-US" sz="1600" i="1" smtClean="0">
                                          <a:solidFill>
                                            <a:srgbClr val="000000"/>
                                          </a:solidFill>
                                          <a:latin typeface="Cambria Math" panose="02040503050406030204" pitchFamily="18" charset="0"/>
                                        </a:rPr>
                                      </m:ctrlPr>
                                    </m:sSupPr>
                                    <m:e>
                                      <m:r>
                                        <a:rPr lang="en-US" sz="1600" b="0" i="1" smtClean="0">
                                          <a:solidFill>
                                            <a:srgbClr val="000000"/>
                                          </a:solidFill>
                                          <a:latin typeface="Cambria Math" panose="02040503050406030204" pitchFamily="18" charset="0"/>
                                        </a:rPr>
                                        <m:t>𝑎</m:t>
                                      </m:r>
                                    </m:e>
                                    <m:sup>
                                      <m:r>
                                        <a:rPr lang="en-US" sz="1600" b="0" i="1" smtClean="0">
                                          <a:solidFill>
                                            <a:srgbClr val="000000"/>
                                          </a:solidFill>
                                          <a:latin typeface="Cambria Math" panose="02040503050406030204" pitchFamily="18" charset="0"/>
                                        </a:rPr>
                                        <m:t>′</m:t>
                                      </m:r>
                                    </m:sup>
                                  </m:sSup>
                                  <m:r>
                                    <a:rPr lang="en-US" sz="1600" i="1" smtClean="0">
                                      <a:solidFill>
                                        <a:srgbClr val="000000"/>
                                      </a:solidFill>
                                      <a:latin typeface="Cambria Math" panose="02040503050406030204" pitchFamily="18" charset="0"/>
                                    </a:rPr>
                                    <m:t> </m:t>
                                  </m:r>
                                </m:e>
                              </m:d>
                            </m:e>
                          </m:func>
                          <m:r>
                            <a:rPr lang="en-US" sz="1600" b="0" i="1" smtClean="0">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rPr>
                            <m:t>𝑄</m:t>
                          </m:r>
                          <m:d>
                            <m:dPr>
                              <m:ctrlPr>
                                <a:rPr lang="en-US" sz="1600" i="1">
                                  <a:solidFill>
                                    <a:srgbClr val="000000"/>
                                  </a:solidFill>
                                  <a:latin typeface="Cambria Math" panose="02040503050406030204" pitchFamily="18" charset="0"/>
                                </a:rPr>
                              </m:ctrlPr>
                            </m:dPr>
                            <m:e>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𝑆</m:t>
                                  </m:r>
                                </m:e>
                                <m:sub>
                                  <m:r>
                                    <a:rPr lang="en-US" sz="1600" b="0" i="1" smtClean="0">
                                      <a:solidFill>
                                        <a:srgbClr val="000000"/>
                                      </a:solidFill>
                                      <a:latin typeface="Cambria Math" panose="02040503050406030204" pitchFamily="18" charset="0"/>
                                    </a:rPr>
                                    <m:t>𝑡</m:t>
                                  </m:r>
                                </m:sub>
                              </m:sSub>
                              <m:r>
                                <a:rPr lang="en-US" sz="160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𝐴</m:t>
                                  </m:r>
                                </m:e>
                                <m:sub>
                                  <m:r>
                                    <a:rPr lang="en-US" sz="1600" b="0" i="1" smtClean="0">
                                      <a:solidFill>
                                        <a:srgbClr val="000000"/>
                                      </a:solidFill>
                                      <a:latin typeface="Cambria Math" panose="02040503050406030204" pitchFamily="18" charset="0"/>
                                    </a:rPr>
                                    <m:t>𝑡</m:t>
                                  </m:r>
                                </m:sub>
                              </m:sSub>
                            </m:e>
                          </m:d>
                        </m:e>
                      </m:d>
                    </m:oMath>
                  </m:oMathPara>
                </a14:m>
                <a:endParaRPr lang="en-US" sz="1600" dirty="0">
                  <a:solidFill>
                    <a:srgbClr val="000000"/>
                  </a:solidFill>
                  <a:latin typeface="Helvetica Neue" panose="02000503000000020004" pitchFamily="2" charset="0"/>
                </a:endParaRPr>
              </a:p>
            </p:txBody>
          </p:sp>
        </mc:Choice>
        <mc:Fallback xmlns="">
          <p:sp>
            <p:nvSpPr>
              <p:cNvPr id="6" name="Google Shape;311;p57">
                <a:extLst>
                  <a:ext uri="{FF2B5EF4-FFF2-40B4-BE49-F238E27FC236}">
                    <a16:creationId xmlns:a16="http://schemas.microsoft.com/office/drawing/2014/main" id="{051E6E68-4317-2841-BFA7-5EE1361731DB}"/>
                  </a:ext>
                </a:extLst>
              </p:cNvPr>
              <p:cNvSpPr txBox="1">
                <a:spLocks noGrp="1" noRot="1" noChangeAspect="1" noMove="1" noResize="1" noEditPoints="1" noAdjustHandles="1" noChangeArrowheads="1" noChangeShapeType="1" noTextEdit="1"/>
              </p:cNvSpPr>
              <p:nvPr>
                <p:ph type="body" idx="1"/>
              </p:nvPr>
            </p:nvSpPr>
            <p:spPr>
              <a:xfrm>
                <a:off x="122850" y="1032459"/>
                <a:ext cx="8801144" cy="343933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374409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7"/>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en-US" dirty="0">
                <a:solidFill>
                  <a:srgbClr val="000000"/>
                </a:solidFill>
                <a:latin typeface="Helvetica Neue" panose="02000503000000020004" pitchFamily="2" charset="0"/>
              </a:rPr>
              <a:t>Q-learning</a:t>
            </a:r>
            <a:endParaRPr dirty="0"/>
          </a:p>
        </p:txBody>
      </p:sp>
      <mc:AlternateContent xmlns:mc="http://schemas.openxmlformats.org/markup-compatibility/2006" xmlns:a14="http://schemas.microsoft.com/office/drawing/2010/main">
        <mc:Choice Requires="a14">
          <p:sp>
            <p:nvSpPr>
              <p:cNvPr id="7" name="Google Shape;311;p57">
                <a:extLst>
                  <a:ext uri="{FF2B5EF4-FFF2-40B4-BE49-F238E27FC236}">
                    <a16:creationId xmlns:a16="http://schemas.microsoft.com/office/drawing/2014/main" id="{8A36D44E-7C6A-5342-A463-32C67AE55829}"/>
                  </a:ext>
                </a:extLst>
              </p:cNvPr>
              <p:cNvSpPr txBox="1">
                <a:spLocks noGrp="1"/>
              </p:cNvSpPr>
              <p:nvPr>
                <p:ph type="body" idx="1"/>
              </p:nvPr>
            </p:nvSpPr>
            <p:spPr>
              <a:xfrm>
                <a:off x="122850" y="1032459"/>
                <a:ext cx="8801144" cy="3381412"/>
              </a:xfrm>
              <a:prstGeom prst="rect">
                <a:avLst/>
              </a:prstGeom>
            </p:spPr>
            <p:txBody>
              <a:bodyPr spcFirstLastPara="1" wrap="square" lIns="91425" tIns="91425" rIns="91425" bIns="91425" anchor="t" anchorCtr="0">
                <a:noAutofit/>
              </a:bodyPr>
              <a:lstStyle/>
              <a:p>
                <a:r>
                  <a:rPr lang="ru-RU" sz="2000" b="0" i="0" u="none" strike="noStrike" dirty="0">
                    <a:solidFill>
                      <a:srgbClr val="000000"/>
                    </a:solidFill>
                    <a:effectLst/>
                    <a:latin typeface="Helvetica Neue" panose="02000503000000020004" pitchFamily="2" charset="0"/>
                  </a:rPr>
                  <a:t>Устанавливаем </a:t>
                </a:r>
                <a:r>
                  <a:rPr lang="ru-RU" sz="2000" b="0" i="0" u="none" strike="noStrike" dirty="0">
                    <a:solidFill>
                      <a:srgbClr val="000000"/>
                    </a:solidFill>
                    <a:effectLst/>
                    <a:latin typeface="STIXMathJax_Normal-italic"/>
                  </a:rPr>
                  <a:t>𝑄</a:t>
                </a:r>
                <a:r>
                  <a:rPr lang="ru-RU" sz="2000" b="0" i="0" u="none" strike="noStrike" dirty="0">
                    <a:solidFill>
                      <a:srgbClr val="000000"/>
                    </a:solidFill>
                    <a:effectLst/>
                    <a:latin typeface="STIXMathJax_Main"/>
                  </a:rPr>
                  <a:t>(</a:t>
                </a:r>
                <a:r>
                  <a:rPr lang="ru-RU" sz="2000" b="0" i="0" u="none" strike="noStrike" dirty="0">
                    <a:solidFill>
                      <a:srgbClr val="000000"/>
                    </a:solidFill>
                    <a:effectLst/>
                    <a:latin typeface="STIXMathJax_Normal-italic"/>
                  </a:rPr>
                  <a:t>𝑠</a:t>
                </a:r>
                <a:r>
                  <a:rPr lang="ru-RU" sz="2000" b="0" i="0" u="none" strike="noStrike" dirty="0">
                    <a:solidFill>
                      <a:srgbClr val="000000"/>
                    </a:solidFill>
                    <a:effectLst/>
                    <a:latin typeface="STIXMathJax_Main"/>
                  </a:rPr>
                  <a:t>,</a:t>
                </a:r>
                <a:r>
                  <a:rPr lang="ru-RU" sz="2000" b="0" i="0" u="none" strike="noStrike" dirty="0">
                    <a:solidFill>
                      <a:srgbClr val="000000"/>
                    </a:solidFill>
                    <a:effectLst/>
                    <a:latin typeface="STIXMathJax_Normal-italic"/>
                  </a:rPr>
                  <a:t>𝑎</a:t>
                </a:r>
                <a:r>
                  <a:rPr lang="ru-RU" sz="2000" b="0" i="0" u="none" strike="noStrike" dirty="0">
                    <a:solidFill>
                      <a:srgbClr val="000000"/>
                    </a:solidFill>
                    <a:effectLst/>
                    <a:latin typeface="STIXMathJax_Main"/>
                  </a:rPr>
                  <a:t>)=0,</a:t>
                </a:r>
                <a:r>
                  <a:rPr lang="ru-RU" sz="2000" b="0" i="0" u="none" strike="noStrike" dirty="0">
                    <a:solidFill>
                      <a:srgbClr val="000000"/>
                    </a:solidFill>
                    <a:effectLst/>
                    <a:latin typeface="STIXMathJax_Normal-italic"/>
                  </a:rPr>
                  <a:t>𝐾</a:t>
                </a:r>
                <a:r>
                  <a:rPr lang="ru-RU" sz="2000" b="0" i="0" u="none" strike="noStrike" dirty="0">
                    <a:solidFill>
                      <a:srgbClr val="000000"/>
                    </a:solidFill>
                    <a:effectLst/>
                    <a:latin typeface="STIXMathJax_Main"/>
                  </a:rPr>
                  <a:t>&gt;0,</a:t>
                </a:r>
                <a:r>
                  <a:rPr lang="ru-RU" sz="2000" b="0" i="0" u="none" strike="noStrike" dirty="0">
                    <a:solidFill>
                      <a:srgbClr val="000000"/>
                    </a:solidFill>
                    <a:effectLst/>
                    <a:latin typeface="STIXMathJax_Normal-italic"/>
                  </a:rPr>
                  <a:t>𝜀</a:t>
                </a:r>
                <a:r>
                  <a:rPr lang="ru-RU" sz="2000" b="0" i="0" u="none" strike="noStrike" dirty="0">
                    <a:solidFill>
                      <a:srgbClr val="000000"/>
                    </a:solidFill>
                    <a:effectLst/>
                    <a:latin typeface="STIXMathJax_Main"/>
                  </a:rPr>
                  <a:t>=1</a:t>
                </a:r>
                <a:r>
                  <a:rPr lang="ru-RU" sz="2000" b="0" i="0" u="none" strike="noStrike" dirty="0">
                    <a:solidFill>
                      <a:srgbClr val="000000"/>
                    </a:solidFill>
                    <a:effectLst/>
                    <a:latin typeface="Helvetica Neue" panose="02000503000000020004" pitchFamily="2" charset="0"/>
                  </a:rPr>
                  <a:t>.</a:t>
                </a:r>
              </a:p>
              <a:p>
                <a:r>
                  <a:rPr lang="ru-RU" sz="2000" b="0" i="0" u="none" strike="noStrike" dirty="0">
                    <a:solidFill>
                      <a:srgbClr val="000000"/>
                    </a:solidFill>
                    <a:effectLst/>
                    <a:latin typeface="Helvetica Neue" panose="02000503000000020004" pitchFamily="2" charset="0"/>
                  </a:rPr>
                  <a:t>Для каждого </a:t>
                </a:r>
                <a:r>
                  <a:rPr lang="ru-RU" sz="2000" b="0" i="0" u="none" strike="noStrike" dirty="0">
                    <a:solidFill>
                      <a:srgbClr val="000000"/>
                    </a:solidFill>
                    <a:effectLst/>
                    <a:latin typeface="STIXMathJax_Normal-italic"/>
                  </a:rPr>
                  <a:t>𝑘</a:t>
                </a:r>
                <a:r>
                  <a:rPr lang="ru-RU" sz="2000" b="0" i="0" u="none" strike="noStrike" dirty="0">
                    <a:solidFill>
                      <a:srgbClr val="000000"/>
                    </a:solidFill>
                    <a:effectLst/>
                    <a:latin typeface="STIXMathJax_Main"/>
                  </a:rPr>
                  <a:t>∈1,</a:t>
                </a:r>
                <a:r>
                  <a:rPr lang="ru-RU" sz="2000" b="0" i="0" u="none" strike="noStrike" dirty="0">
                    <a:solidFill>
                      <a:srgbClr val="000000"/>
                    </a:solidFill>
                    <a:effectLst/>
                    <a:latin typeface="STIXMathJax_Normal-italic"/>
                  </a:rPr>
                  <a:t>𝐾</a:t>
                </a:r>
                <a:r>
                  <a:rPr lang="ru-RU" sz="2000" b="0" i="0" u="none" strike="noStrike" dirty="0">
                    <a:solidFill>
                      <a:srgbClr val="000000"/>
                    </a:solidFill>
                    <a:effectLst/>
                    <a:latin typeface="Helvetica Neue" panose="02000503000000020004" pitchFamily="2" charset="0"/>
                  </a:rPr>
                  <a:t>:</a:t>
                </a:r>
              </a:p>
              <a:p>
                <a:pPr marL="590550" lvl="1" indent="0">
                  <a:buNone/>
                </a:pPr>
                <a:r>
                  <a:rPr lang="ru-RU" sz="1800" b="0" i="0" u="none" strike="noStrike" dirty="0">
                    <a:solidFill>
                      <a:srgbClr val="000000"/>
                    </a:solidFill>
                    <a:effectLst/>
                    <a:latin typeface="Helvetica Neue" panose="02000503000000020004" pitchFamily="2" charset="0"/>
                  </a:rPr>
                  <a:t>двигаясь по текущей траектории из </a:t>
                </a:r>
                <a:r>
                  <a:rPr lang="en-GB" sz="1800" b="0" i="0" u="none" strike="noStrike" dirty="0">
                    <a:solidFill>
                      <a:srgbClr val="000000"/>
                    </a:solidFill>
                    <a:effectLst/>
                    <a:latin typeface="Helvetica Neue" panose="02000503000000020004" pitchFamily="2" charset="0"/>
                  </a:rPr>
                  <a:t>c</a:t>
                </a:r>
                <a:r>
                  <a:rPr lang="ru-RU" sz="1800" b="0" i="0" u="none" strike="noStrike" dirty="0">
                    <a:solidFill>
                      <a:srgbClr val="000000"/>
                    </a:solidFill>
                    <a:effectLst/>
                    <a:latin typeface="Helvetica Neue" panose="02000503000000020004" pitchFamily="2" charset="0"/>
                  </a:rPr>
                  <a:t>о</a:t>
                </a:r>
                <a:r>
                  <a:rPr lang="en-GB" sz="1800" b="0" i="0" u="none" strike="noStrike" dirty="0">
                    <a:solidFill>
                      <a:srgbClr val="000000"/>
                    </a:solidFill>
                    <a:effectLst/>
                    <a:latin typeface="Helvetica Neue" panose="02000503000000020004" pitchFamily="2" charset="0"/>
                  </a:rPr>
                  <a:t>c</a:t>
                </a:r>
                <a:r>
                  <a:rPr lang="ru-RU" sz="1800" b="0" i="0" u="none" strike="noStrike" dirty="0" err="1">
                    <a:solidFill>
                      <a:srgbClr val="000000"/>
                    </a:solidFill>
                    <a:effectLst/>
                    <a:latin typeface="Helvetica Neue" panose="02000503000000020004" pitchFamily="2" charset="0"/>
                  </a:rPr>
                  <a:t>тояния</a:t>
                </a:r>
                <a:r>
                  <a:rPr lang="ru-RU" sz="1800" b="0" i="0" u="none" strike="noStrike" dirty="0">
                    <a:solidFill>
                      <a:srgbClr val="000000"/>
                    </a:solidFill>
                    <a:effectLst/>
                    <a:latin typeface="Helvetica Neue" panose="02000503000000020004" pitchFamily="2" charset="0"/>
                  </a:rPr>
                  <a:t> </a:t>
                </a:r>
                <a:r>
                  <a:rPr lang="ru-RU" sz="1800" b="0" i="0" u="none" strike="noStrike" dirty="0">
                    <a:solidFill>
                      <a:srgbClr val="000000"/>
                    </a:solidFill>
                    <a:effectLst/>
                    <a:latin typeface="STIXMathJax_Normal-italic"/>
                  </a:rPr>
                  <a:t>𝑆</a:t>
                </a:r>
                <a:r>
                  <a:rPr lang="ru-RU" sz="1800" b="0" i="0" u="none" strike="noStrike" baseline="-25000" dirty="0">
                    <a:solidFill>
                      <a:srgbClr val="000000"/>
                    </a:solidFill>
                    <a:effectLst/>
                    <a:latin typeface="STIXMathJax_Normal-italic"/>
                  </a:rPr>
                  <a:t>𝑡</a:t>
                </a:r>
                <a:r>
                  <a:rPr lang="ru-RU" sz="1800" b="0" i="0" u="none" strike="noStrike" dirty="0">
                    <a:solidFill>
                      <a:srgbClr val="000000"/>
                    </a:solidFill>
                    <a:effectLst/>
                    <a:latin typeface="Helvetica Neue" panose="02000503000000020004" pitchFamily="2" charset="0"/>
                  </a:rPr>
                  <a:t> действуя </a:t>
                </a:r>
                <a:r>
                  <a:rPr lang="ru-RU" sz="1800" b="0" i="0" u="none" strike="noStrike" dirty="0">
                    <a:solidFill>
                      <a:srgbClr val="000000"/>
                    </a:solidFill>
                    <a:effectLst/>
                    <a:latin typeface="STIXMathJax_Normal-italic"/>
                  </a:rPr>
                  <a:t>𝐴</a:t>
                </a:r>
                <a:r>
                  <a:rPr lang="ru-RU" sz="1800" b="0" i="0" u="none" strike="noStrike" baseline="-25000" dirty="0">
                    <a:solidFill>
                      <a:srgbClr val="000000"/>
                    </a:solidFill>
                    <a:effectLst/>
                    <a:latin typeface="STIXMathJax_Normal-italic"/>
                  </a:rPr>
                  <a:t>𝑡</a:t>
                </a:r>
                <a:r>
                  <a:rPr lang="ru-RU" sz="1800" b="0" i="0" u="none" strike="noStrike" dirty="0">
                    <a:solidFill>
                      <a:srgbClr val="000000"/>
                    </a:solidFill>
                    <a:effectLst/>
                    <a:latin typeface="Helvetica Neue" panose="02000503000000020004" pitchFamily="2" charset="0"/>
                  </a:rPr>
                  <a:t> в силу политики </a:t>
                </a:r>
                <a:r>
                  <a:rPr lang="ru-RU" sz="1800" b="0" i="0" u="none" strike="noStrike" dirty="0">
                    <a:solidFill>
                      <a:srgbClr val="000000"/>
                    </a:solidFill>
                    <a:effectLst/>
                    <a:latin typeface="STIXMathJax_Normal-italic"/>
                  </a:rPr>
                  <a:t>𝜋</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Variants"/>
                  </a:rPr>
                  <a:t>|</a:t>
                </a:r>
                <a:r>
                  <a:rPr lang="ru-RU" sz="1800" b="0" i="0" u="none" strike="noStrike" dirty="0">
                    <a:solidFill>
                      <a:srgbClr val="000000"/>
                    </a:solidFill>
                    <a:effectLst/>
                    <a:latin typeface="STIXMathJax_Normal-italic"/>
                  </a:rPr>
                  <a:t>𝑆</a:t>
                </a:r>
                <a:r>
                  <a:rPr lang="ru-RU" sz="1800" b="0" i="0" u="none" strike="noStrike" baseline="-25000" dirty="0">
                    <a:solidFill>
                      <a:srgbClr val="000000"/>
                    </a:solidFill>
                    <a:effectLst/>
                    <a:latin typeface="STIXMathJax_Normal-italic"/>
                  </a:rPr>
                  <a:t>𝑡</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Helvetica Neue" panose="02000503000000020004" pitchFamily="2" charset="0"/>
                  </a:rPr>
                  <a:t>, и обновляя политику </a:t>
                </a:r>
                <a:r>
                  <a:rPr lang="ru-RU" sz="1800" b="0" i="0" u="none" strike="noStrike" dirty="0">
                    <a:solidFill>
                      <a:srgbClr val="000000"/>
                    </a:solidFill>
                    <a:effectLst/>
                    <a:latin typeface="STIXMathJax_Normal-italic"/>
                  </a:rPr>
                  <a:t>𝜋</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Normal-italic"/>
                  </a:rPr>
                  <a:t>𝜀</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Normal-italic"/>
                  </a:rPr>
                  <a:t>𝑔𝑟𝑒𝑒𝑑𝑦</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Normal-italic"/>
                  </a:rPr>
                  <a:t>𝑄</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Helvetica Neue" panose="02000503000000020004" pitchFamily="2" charset="0"/>
                  </a:rPr>
                  <a:t> получаем </a:t>
                </a:r>
                <a:r>
                  <a:rPr lang="ru-RU" sz="1800" b="0" i="0" u="none" strike="noStrike" dirty="0">
                    <a:solidFill>
                      <a:srgbClr val="000000"/>
                    </a:solidFill>
                    <a:effectLst/>
                    <a:latin typeface="STIXMathJax_Normal-italic"/>
                  </a:rPr>
                  <a:t>𝑅</a:t>
                </a:r>
                <a:r>
                  <a:rPr lang="ru-RU" sz="1800" b="0" i="0" u="none" strike="noStrike" baseline="-25000" dirty="0">
                    <a:solidFill>
                      <a:srgbClr val="000000"/>
                    </a:solidFill>
                    <a:effectLst/>
                    <a:latin typeface="STIXMathJax_Normal-italic"/>
                  </a:rPr>
                  <a:t>𝑡</a:t>
                </a:r>
                <a:r>
                  <a:rPr lang="ru-RU" sz="1800" b="0" i="0" u="none" strike="noStrike" dirty="0">
                    <a:solidFill>
                      <a:srgbClr val="000000"/>
                    </a:solidFill>
                    <a:effectLst/>
                    <a:latin typeface="Helvetica Neue" panose="02000503000000020004" pitchFamily="2" charset="0"/>
                  </a:rPr>
                  <a:t> и переходим в состояние </a:t>
                </a:r>
                <a:r>
                  <a:rPr lang="ru-RU" sz="1800" b="0" i="0" u="none" strike="noStrike" dirty="0">
                    <a:solidFill>
                      <a:srgbClr val="000000"/>
                    </a:solidFill>
                    <a:effectLst/>
                    <a:latin typeface="STIXMathJax_Normal-italic"/>
                  </a:rPr>
                  <a:t>𝑆</a:t>
                </a:r>
                <a:r>
                  <a:rPr lang="ru-RU" sz="1800" b="0" i="0" u="none" strike="noStrike" baseline="-25000" dirty="0">
                    <a:solidFill>
                      <a:srgbClr val="000000"/>
                    </a:solidFill>
                    <a:effectLst/>
                    <a:latin typeface="STIXMathJax_Normal-italic"/>
                  </a:rPr>
                  <a:t>𝑡</a:t>
                </a:r>
                <a:r>
                  <a:rPr lang="ru-RU" sz="1800" b="0" i="0" u="none" strike="noStrike" baseline="-25000" dirty="0">
                    <a:solidFill>
                      <a:srgbClr val="000000"/>
                    </a:solidFill>
                    <a:effectLst/>
                    <a:latin typeface="STIXMathJax_Main"/>
                  </a:rPr>
                  <a:t>+1</a:t>
                </a:r>
                <a:r>
                  <a:rPr lang="ru-RU" sz="1800" b="0" i="0" u="none" strike="noStrike" dirty="0">
                    <a:solidFill>
                      <a:srgbClr val="000000"/>
                    </a:solidFill>
                    <a:effectLst/>
                    <a:latin typeface="Helvetica Neue" panose="02000503000000020004" pitchFamily="2" charset="0"/>
                  </a:rPr>
                  <a:t> </a:t>
                </a:r>
                <a:r>
                  <a:rPr lang="en-GB" sz="1800" b="0" i="0" u="none" strike="noStrike" dirty="0">
                    <a:solidFill>
                      <a:srgbClr val="000000"/>
                    </a:solidFill>
                    <a:effectLst/>
                    <a:latin typeface="Helvetica Neue" panose="02000503000000020004" pitchFamily="2" charset="0"/>
                  </a:rPr>
                  <a:t>c </a:t>
                </a:r>
                <a:r>
                  <a:rPr lang="ru-RU" sz="1800" b="0" i="0" u="none" strike="noStrike" dirty="0">
                    <a:solidFill>
                      <a:srgbClr val="000000"/>
                    </a:solidFill>
                    <a:effectLst/>
                    <a:latin typeface="Helvetica Neue" panose="02000503000000020004" pitchFamily="2" charset="0"/>
                  </a:rPr>
                  <a:t>действием </a:t>
                </a:r>
                <a:r>
                  <a:rPr lang="ru-RU" sz="1800" b="0" i="0" u="none" strike="noStrike" dirty="0">
                    <a:solidFill>
                      <a:srgbClr val="000000"/>
                    </a:solidFill>
                    <a:effectLst/>
                    <a:latin typeface="STIXMathJax_Normal-italic"/>
                  </a:rPr>
                  <a:t>𝐴</a:t>
                </a:r>
                <a:r>
                  <a:rPr lang="ru-RU" sz="1800" b="0" i="0" u="none" strike="noStrike" baseline="-25000" dirty="0">
                    <a:solidFill>
                      <a:srgbClr val="000000"/>
                    </a:solidFill>
                    <a:effectLst/>
                    <a:latin typeface="STIXMathJax_Normal-italic"/>
                  </a:rPr>
                  <a:t>𝑡</a:t>
                </a:r>
                <a:r>
                  <a:rPr lang="ru-RU" sz="1800" b="0" i="0" u="none" strike="noStrike" baseline="-25000" dirty="0">
                    <a:solidFill>
                      <a:srgbClr val="000000"/>
                    </a:solidFill>
                    <a:effectLst/>
                    <a:latin typeface="STIXMathJax_Main"/>
                  </a:rPr>
                  <a:t>+1</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Normal-italic"/>
                  </a:rPr>
                  <a:t>𝜋</a:t>
                </a:r>
                <a:r>
                  <a:rPr lang="ru-RU" sz="1800" b="0" i="0" u="none" strike="noStrike" dirty="0">
                    <a:solidFill>
                      <a:srgbClr val="000000"/>
                    </a:solidFill>
                    <a:effectLst/>
                    <a:latin typeface="STIXMathJax_Main"/>
                  </a:rPr>
                  <a:t>(⋅</a:t>
                </a:r>
                <a:r>
                  <a:rPr lang="ru-RU" sz="1800" b="0" i="0" u="none" strike="noStrike" dirty="0">
                    <a:solidFill>
                      <a:srgbClr val="000000"/>
                    </a:solidFill>
                    <a:effectLst/>
                    <a:latin typeface="STIXMathJax_Variants"/>
                  </a:rPr>
                  <a:t>|</a:t>
                </a:r>
                <a:r>
                  <a:rPr lang="ru-RU" sz="1800" b="0" i="0" u="none" strike="noStrike" dirty="0">
                    <a:solidFill>
                      <a:srgbClr val="000000"/>
                    </a:solidFill>
                    <a:effectLst/>
                    <a:latin typeface="STIXMathJax_Normal-italic"/>
                  </a:rPr>
                  <a:t>𝑆</a:t>
                </a:r>
                <a:r>
                  <a:rPr lang="ru-RU" sz="1800" b="0" i="0" u="none" strike="noStrike" baseline="-25000" dirty="0">
                    <a:solidFill>
                      <a:srgbClr val="000000"/>
                    </a:solidFill>
                    <a:effectLst/>
                    <a:latin typeface="STIXMathJax_Normal-italic"/>
                  </a:rPr>
                  <a:t>𝑡</a:t>
                </a:r>
                <a:r>
                  <a:rPr lang="ru-RU" sz="1800" b="0" i="0" u="none" strike="noStrike" baseline="-25000" dirty="0">
                    <a:solidFill>
                      <a:srgbClr val="000000"/>
                    </a:solidFill>
                    <a:effectLst/>
                    <a:latin typeface="STIXMathJax_Main"/>
                  </a:rPr>
                  <a:t>+1</a:t>
                </a:r>
                <a:r>
                  <a:rPr lang="ru-RU" sz="1800" b="0" i="0" u="none" strike="noStrike" dirty="0">
                    <a:solidFill>
                      <a:srgbClr val="000000"/>
                    </a:solidFill>
                    <a:effectLst/>
                    <a:latin typeface="STIXMathJax_Main"/>
                  </a:rPr>
                  <a:t>)</a:t>
                </a:r>
                <a:endParaRPr lang="ru-RU" sz="1800" b="0" i="0" u="none" strike="noStrike" dirty="0">
                  <a:solidFill>
                    <a:srgbClr val="000000"/>
                  </a:solidFill>
                  <a:effectLst/>
                  <a:latin typeface="Helvetica Neue" panose="02000503000000020004" pitchFamily="2" charset="0"/>
                </a:endParaRPr>
              </a:p>
              <a:p>
                <a:r>
                  <a:rPr lang="ru-RU" sz="2000" b="0" i="0" u="none" strike="noStrike" dirty="0">
                    <a:solidFill>
                      <a:srgbClr val="000000"/>
                    </a:solidFill>
                    <a:effectLst/>
                    <a:latin typeface="Helvetica Neue" panose="02000503000000020004" pitchFamily="2" charset="0"/>
                  </a:rPr>
                  <a:t>Обновляем </a:t>
                </a:r>
                <a:r>
                  <a:rPr lang="ru-RU" sz="2000" b="0" i="0" u="none" strike="noStrike" dirty="0">
                    <a:solidFill>
                      <a:srgbClr val="000000"/>
                    </a:solidFill>
                    <a:effectLst/>
                    <a:latin typeface="STIXMathJax_Normal-italic"/>
                  </a:rPr>
                  <a:t>𝑄</a:t>
                </a:r>
                <a:r>
                  <a:rPr lang="ru-RU" sz="2000" b="0" i="0" u="none" strike="noStrike" dirty="0">
                    <a:solidFill>
                      <a:srgbClr val="000000"/>
                    </a:solidFill>
                    <a:effectLst/>
                    <a:latin typeface="Helvetica Neue" panose="02000503000000020004" pitchFamily="2" charset="0"/>
                  </a:rPr>
                  <a:t>: </a:t>
                </a:r>
                <a:endParaRPr lang="en-US" sz="2000" b="0" i="0" u="none" strike="noStrike" dirty="0">
                  <a:solidFill>
                    <a:srgbClr val="000000"/>
                  </a:solidFill>
                  <a:effectLst/>
                  <a:latin typeface="Helvetica Neue" panose="02000503000000020004" pitchFamily="2" charset="0"/>
                </a:endParaRPr>
              </a:p>
              <a:p>
                <a:pPr marL="133350" indent="0">
                  <a:buNone/>
                </a:pPr>
                <a14:m>
                  <m:oMathPara xmlns:m="http://schemas.openxmlformats.org/officeDocument/2006/math">
                    <m:oMathParaPr>
                      <m:jc m:val="centerGroup"/>
                    </m:oMathParaPr>
                    <m:oMath xmlns:m="http://schemas.openxmlformats.org/officeDocument/2006/math">
                      <m:r>
                        <a:rPr lang="en-US" sz="2000" i="1">
                          <a:solidFill>
                            <a:srgbClr val="000000"/>
                          </a:solidFill>
                          <a:latin typeface="Cambria Math" panose="02040503050406030204" pitchFamily="18" charset="0"/>
                        </a:rPr>
                        <m:t>𝑄</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𝑡</m:t>
                              </m:r>
                            </m:sub>
                          </m:sSub>
                        </m:e>
                      </m:d>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𝑄</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𝑡</m:t>
                              </m:r>
                            </m:sub>
                          </m:sSub>
                        </m:e>
                      </m:d>
                      <m:r>
                        <a:rPr lang="en-US" sz="200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𝛼</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𝛾</m:t>
                          </m:r>
                          <m:func>
                            <m:funcPr>
                              <m:ctrlPr>
                                <a:rPr lang="en-US" sz="2000" i="1">
                                  <a:solidFill>
                                    <a:srgbClr val="000000"/>
                                  </a:solidFill>
                                  <a:latin typeface="Cambria Math" panose="02040503050406030204" pitchFamily="18" charset="0"/>
                                </a:rPr>
                              </m:ctrlPr>
                            </m:funcPr>
                            <m:fName>
                              <m:limLow>
                                <m:limLowPr>
                                  <m:ctrlPr>
                                    <a:rPr lang="en-US" sz="2000" i="1">
                                      <a:solidFill>
                                        <a:srgbClr val="000000"/>
                                      </a:solidFill>
                                      <a:latin typeface="Cambria Math" panose="02040503050406030204" pitchFamily="18" charset="0"/>
                                    </a:rPr>
                                  </m:ctrlPr>
                                </m:limLowPr>
                                <m:e>
                                  <m:r>
                                    <m:rPr>
                                      <m:sty m:val="p"/>
                                    </m:rPr>
                                    <a:rPr lang="en-US" sz="2000">
                                      <a:solidFill>
                                        <a:srgbClr val="000000"/>
                                      </a:solidFill>
                                      <a:latin typeface="Cambria Math" panose="02040503050406030204" pitchFamily="18" charset="0"/>
                                    </a:rPr>
                                    <m:t>max</m:t>
                                  </m:r>
                                </m:e>
                                <m:li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𝑎</m:t>
                                      </m:r>
                                    </m:e>
                                    <m:sup>
                                      <m:r>
                                        <a:rPr lang="en-US" sz="2000" i="1">
                                          <a:solidFill>
                                            <a:srgbClr val="000000"/>
                                          </a:solidFill>
                                          <a:latin typeface="Cambria Math" panose="02040503050406030204" pitchFamily="18" charset="0"/>
                                        </a:rPr>
                                        <m:t>′</m:t>
                                      </m:r>
                                    </m:sup>
                                  </m:sSup>
                                </m:lim>
                              </m:limLow>
                            </m:fName>
                            <m:e>
                              <m:r>
                                <a:rPr lang="en-US" sz="2000" i="1">
                                  <a:solidFill>
                                    <a:srgbClr val="000000"/>
                                  </a:solidFill>
                                  <a:latin typeface="Cambria Math" panose="02040503050406030204" pitchFamily="18" charset="0"/>
                                </a:rPr>
                                <m:t>𝑄</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𝑎</m:t>
                                      </m:r>
                                    </m:e>
                                    <m:sup>
                                      <m:r>
                                        <a:rPr lang="en-US" sz="2000" i="1">
                                          <a:solidFill>
                                            <a:srgbClr val="000000"/>
                                          </a:solidFill>
                                          <a:latin typeface="Cambria Math" panose="02040503050406030204" pitchFamily="18" charset="0"/>
                                        </a:rPr>
                                        <m:t>′</m:t>
                                      </m:r>
                                    </m:sup>
                                  </m:sSup>
                                  <m:r>
                                    <a:rPr lang="en-US" sz="2000" i="1">
                                      <a:solidFill>
                                        <a:srgbClr val="000000"/>
                                      </a:solidFill>
                                      <a:latin typeface="Cambria Math" panose="02040503050406030204" pitchFamily="18" charset="0"/>
                                    </a:rPr>
                                    <m:t> </m:t>
                                  </m:r>
                                </m:e>
                              </m:d>
                            </m:e>
                          </m:func>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𝑄</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𝑡</m:t>
                                  </m:r>
                                </m:sub>
                              </m:sSub>
                            </m:e>
                          </m:d>
                        </m:e>
                      </m:d>
                    </m:oMath>
                  </m:oMathPara>
                </a14:m>
                <a:endParaRPr lang="ru-RU" sz="2000" b="0" i="0" u="none" strike="noStrike" dirty="0">
                  <a:solidFill>
                    <a:srgbClr val="000000"/>
                  </a:solidFill>
                  <a:effectLst/>
                  <a:latin typeface="Helvetica Neue" panose="02000503000000020004" pitchFamily="2" charset="0"/>
                </a:endParaRPr>
              </a:p>
              <a:p>
                <a:r>
                  <a:rPr lang="ru-RU" sz="2000" b="0" i="0" u="none" strike="noStrike" dirty="0">
                    <a:solidFill>
                      <a:srgbClr val="000000"/>
                    </a:solidFill>
                    <a:effectLst/>
                    <a:latin typeface="Helvetica Neue" panose="02000503000000020004" pitchFamily="2" charset="0"/>
                  </a:rPr>
                  <a:t>Обновляем </a:t>
                </a:r>
                <a:r>
                  <a:rPr lang="ru-RU" sz="2000" b="0" i="0" u="none" strike="noStrike" dirty="0">
                    <a:solidFill>
                      <a:srgbClr val="000000"/>
                    </a:solidFill>
                    <a:effectLst/>
                    <a:latin typeface="STIXMathJax_Normal-italic"/>
                  </a:rPr>
                  <a:t>𝜀</a:t>
                </a:r>
                <a:r>
                  <a:rPr lang="ru-RU" sz="2000" b="0" i="0" u="none" strike="noStrike" dirty="0">
                    <a:solidFill>
                      <a:srgbClr val="000000"/>
                    </a:solidFill>
                    <a:effectLst/>
                    <a:latin typeface="STIXMathJax_Main"/>
                  </a:rPr>
                  <a:t>=1/</a:t>
                </a:r>
                <a:r>
                  <a:rPr lang="ru-RU" sz="2000" b="0" i="0" u="none" strike="noStrike" dirty="0">
                    <a:solidFill>
                      <a:srgbClr val="000000"/>
                    </a:solidFill>
                    <a:effectLst/>
                    <a:latin typeface="STIXMathJax_Normal-italic"/>
                  </a:rPr>
                  <a:t>𝑘</a:t>
                </a:r>
                <a:endParaRPr lang="ru-RU" sz="2000" b="0" i="0" u="none" strike="noStrike" dirty="0">
                  <a:solidFill>
                    <a:srgbClr val="000000"/>
                  </a:solidFill>
                  <a:effectLst/>
                  <a:latin typeface="Helvetica Neue" panose="02000503000000020004" pitchFamily="2" charset="0"/>
                </a:endParaRPr>
              </a:p>
            </p:txBody>
          </p:sp>
        </mc:Choice>
        <mc:Fallback xmlns="">
          <p:sp>
            <p:nvSpPr>
              <p:cNvPr id="7" name="Google Shape;311;p57">
                <a:extLst>
                  <a:ext uri="{FF2B5EF4-FFF2-40B4-BE49-F238E27FC236}">
                    <a16:creationId xmlns:a16="http://schemas.microsoft.com/office/drawing/2014/main" id="{8A36D44E-7C6A-5342-A463-32C67AE55829}"/>
                  </a:ext>
                </a:extLst>
              </p:cNvPr>
              <p:cNvSpPr txBox="1">
                <a:spLocks noGrp="1" noRot="1" noChangeAspect="1" noMove="1" noResize="1" noEditPoints="1" noAdjustHandles="1" noChangeArrowheads="1" noChangeShapeType="1" noTextEdit="1"/>
              </p:cNvSpPr>
              <p:nvPr>
                <p:ph type="body" idx="1"/>
              </p:nvPr>
            </p:nvSpPr>
            <p:spPr>
              <a:xfrm>
                <a:off x="122850" y="1032459"/>
                <a:ext cx="8801144" cy="3381412"/>
              </a:xfrm>
              <a:prstGeom prst="rect">
                <a:avLst/>
              </a:prstGeom>
              <a:blipFill>
                <a:blip r:embed="rId3"/>
                <a:stretch>
                  <a:fillRect b="-749"/>
                </a:stretch>
              </a:blipFill>
            </p:spPr>
            <p:txBody>
              <a:bodyPr/>
              <a:lstStyle/>
              <a:p>
                <a:r>
                  <a:rPr lang="en-RU">
                    <a:noFill/>
                  </a:rPr>
                  <a:t> </a:t>
                </a:r>
              </a:p>
            </p:txBody>
          </p:sp>
        </mc:Fallback>
      </mc:AlternateContent>
    </p:spTree>
    <p:extLst>
      <p:ext uri="{BB962C8B-B14F-4D97-AF65-F5344CB8AC3E}">
        <p14:creationId xmlns:p14="http://schemas.microsoft.com/office/powerpoint/2010/main" val="465313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8"/>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Практика</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8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RU" dirty="0"/>
              <a:t>Практическая реализация</a:t>
            </a:r>
            <a:endParaRPr dirty="0"/>
          </a:p>
          <a:p>
            <a:pPr marL="0" lvl="0" indent="0" algn="l" rtl="0">
              <a:spcBef>
                <a:spcPts val="0"/>
              </a:spcBef>
              <a:spcAft>
                <a:spcPts val="0"/>
              </a:spcAft>
              <a:buNone/>
            </a:pPr>
            <a:endParaRPr dirty="0"/>
          </a:p>
        </p:txBody>
      </p:sp>
      <p:graphicFrame>
        <p:nvGraphicFramePr>
          <p:cNvPr id="466" name="Google Shape;466;p86"/>
          <p:cNvGraphicFramePr/>
          <p:nvPr>
            <p:extLst>
              <p:ext uri="{D42A27DB-BD31-4B8C-83A1-F6EECF244321}">
                <p14:modId xmlns:p14="http://schemas.microsoft.com/office/powerpoint/2010/main" val="2662902255"/>
              </p:ext>
            </p:extLst>
          </p:nvPr>
        </p:nvGraphicFramePr>
        <p:xfrm>
          <a:off x="952500" y="1544194"/>
          <a:ext cx="7239000" cy="698608"/>
        </p:xfrm>
        <a:graphic>
          <a:graphicData uri="http://schemas.openxmlformats.org/drawingml/2006/table">
            <a:tbl>
              <a:tblPr>
                <a:noFill/>
                <a:tableStyleId>{9F59E00E-254B-42B5-9FED-D0DB1D54CBD8}</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1.</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RU" sz="1300" dirty="0">
                          <a:latin typeface="Roboto"/>
                          <a:ea typeface="Roboto"/>
                          <a:cs typeface="Roboto"/>
                          <a:sym typeface="Roboto"/>
                        </a:rPr>
                        <a:t>Реализовать алгоритм </a:t>
                      </a:r>
                      <a:r>
                        <a:rPr lang="en-US" sz="1300" dirty="0">
                          <a:latin typeface="Roboto"/>
                          <a:ea typeface="Roboto"/>
                          <a:cs typeface="Roboto"/>
                          <a:sym typeface="Roboto"/>
                        </a:rPr>
                        <a:t>SARSA</a:t>
                      </a:r>
                      <a:endParaRPr lang="ru-RU"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2.</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RU" sz="1300" dirty="0">
                          <a:latin typeface="Roboto"/>
                          <a:ea typeface="Roboto"/>
                          <a:cs typeface="Roboto"/>
                          <a:sym typeface="Roboto"/>
                        </a:rPr>
                        <a:t>Развить его до </a:t>
                      </a:r>
                      <a:r>
                        <a:rPr lang="en-US" sz="1300" dirty="0">
                          <a:latin typeface="Roboto"/>
                          <a:ea typeface="Roboto"/>
                          <a:cs typeface="Roboto"/>
                          <a:sym typeface="Roboto"/>
                        </a:rPr>
                        <a:t>Q-learning</a:t>
                      </a: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85"/>
          <p:cNvSpPr txBox="1">
            <a:spLocks noGrp="1"/>
          </p:cNvSpPr>
          <p:nvPr>
            <p:ph type="title"/>
          </p:nvPr>
        </p:nvSpPr>
        <p:spPr>
          <a:xfrm>
            <a:off x="956225" y="11064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a:t>Вопросы?</a:t>
            </a:r>
            <a:endParaRPr/>
          </a:p>
        </p:txBody>
      </p:sp>
      <p:pic>
        <p:nvPicPr>
          <p:cNvPr id="457" name="Google Shape;457;p85"/>
          <p:cNvPicPr preferRelativeResize="0"/>
          <p:nvPr/>
        </p:nvPicPr>
        <p:blipFill rotWithShape="1">
          <a:blip r:embed="rId3">
            <a:alphaModFix/>
          </a:blip>
          <a:srcRect/>
          <a:stretch/>
        </p:blipFill>
        <p:spPr>
          <a:xfrm>
            <a:off x="1032750" y="2962492"/>
            <a:ext cx="496901" cy="496901"/>
          </a:xfrm>
          <a:prstGeom prst="rect">
            <a:avLst/>
          </a:prstGeom>
          <a:noFill/>
          <a:ln>
            <a:noFill/>
          </a:ln>
        </p:spPr>
      </p:pic>
      <p:sp>
        <p:nvSpPr>
          <p:cNvPr id="458" name="Google Shape;458;p85"/>
          <p:cNvSpPr txBox="1"/>
          <p:nvPr/>
        </p:nvSpPr>
        <p:spPr>
          <a:xfrm>
            <a:off x="1750800" y="2887700"/>
            <a:ext cx="1635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Задаем вопросы в чат</a:t>
            </a:r>
            <a:endParaRPr sz="1500">
              <a:solidFill>
                <a:srgbClr val="FFFFFF"/>
              </a:solidFill>
              <a:latin typeface="Roboto"/>
              <a:ea typeface="Roboto"/>
              <a:cs typeface="Roboto"/>
              <a:sym typeface="Roboto"/>
            </a:endParaRPr>
          </a:p>
        </p:txBody>
      </p:sp>
      <p:pic>
        <p:nvPicPr>
          <p:cNvPr id="459" name="Google Shape;459;p85"/>
          <p:cNvPicPr preferRelativeResize="0"/>
          <p:nvPr/>
        </p:nvPicPr>
        <p:blipFill rotWithShape="1">
          <a:blip r:embed="rId4">
            <a:alphaModFix/>
          </a:blip>
          <a:srcRect/>
          <a:stretch/>
        </p:blipFill>
        <p:spPr>
          <a:xfrm>
            <a:off x="4415725" y="2962492"/>
            <a:ext cx="496901" cy="496901"/>
          </a:xfrm>
          <a:prstGeom prst="rect">
            <a:avLst/>
          </a:prstGeom>
          <a:noFill/>
          <a:ln>
            <a:noFill/>
          </a:ln>
        </p:spPr>
      </p:pic>
      <p:sp>
        <p:nvSpPr>
          <p:cNvPr id="460" name="Google Shape;460;p85"/>
          <p:cNvSpPr txBox="1"/>
          <p:nvPr/>
        </p:nvSpPr>
        <p:spPr>
          <a:xfrm>
            <a:off x="5119475" y="289230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вопросов нет</a:t>
            </a:r>
            <a:endParaRPr sz="1500">
              <a:solidFill>
                <a:srgbClr val="FFFFFF"/>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86"/>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t>Ключевые тезисы </a:t>
            </a:r>
            <a:endParaRPr/>
          </a:p>
          <a:p>
            <a:pPr marL="0" lvl="0" indent="0" algn="l" rtl="0">
              <a:spcBef>
                <a:spcPts val="0"/>
              </a:spcBef>
              <a:spcAft>
                <a:spcPts val="0"/>
              </a:spcAft>
              <a:buNone/>
            </a:pPr>
            <a:endParaRPr/>
          </a:p>
        </p:txBody>
      </p:sp>
      <p:graphicFrame>
        <p:nvGraphicFramePr>
          <p:cNvPr id="466" name="Google Shape;466;p86"/>
          <p:cNvGraphicFramePr/>
          <p:nvPr>
            <p:extLst>
              <p:ext uri="{D42A27DB-BD31-4B8C-83A1-F6EECF244321}">
                <p14:modId xmlns:p14="http://schemas.microsoft.com/office/powerpoint/2010/main" val="1802737485"/>
              </p:ext>
            </p:extLst>
          </p:nvPr>
        </p:nvGraphicFramePr>
        <p:xfrm>
          <a:off x="952500" y="1544194"/>
          <a:ext cx="7239000" cy="1047912"/>
        </p:xfrm>
        <a:graphic>
          <a:graphicData uri="http://schemas.openxmlformats.org/drawingml/2006/table">
            <a:tbl>
              <a:tblPr>
                <a:noFill/>
                <a:tableStyleId>{9F59E00E-254B-42B5-9FED-D0DB1D54CBD8}</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1.</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 sz="1300" b="0" i="0" u="none" strike="noStrike" cap="none" dirty="0">
                          <a:solidFill>
                            <a:srgbClr val="000000"/>
                          </a:solidFill>
                          <a:latin typeface="Roboto"/>
                          <a:ea typeface="Roboto"/>
                          <a:cs typeface="Roboto"/>
                          <a:sym typeface="Roboto"/>
                        </a:rPr>
                        <a:t> </a:t>
                      </a:r>
                      <a:r>
                        <a:rPr lang="ru-RU" sz="1300" b="0" i="0" u="none" strike="noStrike" cap="none" dirty="0">
                          <a:solidFill>
                            <a:srgbClr val="000000"/>
                          </a:solidFill>
                          <a:latin typeface="Roboto"/>
                          <a:ea typeface="Roboto"/>
                          <a:cs typeface="Roboto"/>
                          <a:sym typeface="Arial"/>
                        </a:rPr>
                        <a:t>Выделить</a:t>
                      </a:r>
                      <a:r>
                        <a:rPr lang="en-TR" sz="1300" b="0" i="0" u="none" strike="noStrike" cap="none" dirty="0">
                          <a:solidFill>
                            <a:srgbClr val="000000"/>
                          </a:solidFill>
                          <a:latin typeface="Roboto"/>
                          <a:ea typeface="Roboto"/>
                          <a:cs typeface="Roboto"/>
                          <a:sym typeface="Arial"/>
                        </a:rPr>
                        <a:t> </a:t>
                      </a:r>
                      <a:r>
                        <a:rPr lang="ru-RU" sz="1300" b="0" i="0" u="none" strike="noStrike" cap="none" dirty="0">
                          <a:solidFill>
                            <a:srgbClr val="000000"/>
                          </a:solidFill>
                          <a:latin typeface="Roboto"/>
                          <a:ea typeface="Roboto"/>
                          <a:cs typeface="Roboto"/>
                          <a:sym typeface="Arial"/>
                        </a:rPr>
                        <a:t>основные отличительные черты</a:t>
                      </a:r>
                      <a:r>
                        <a:rPr lang="en-TR" sz="1300" b="0" i="0" u="none" strike="noStrike" cap="none" dirty="0">
                          <a:solidFill>
                            <a:srgbClr val="000000"/>
                          </a:solidFill>
                          <a:latin typeface="Roboto"/>
                          <a:ea typeface="Roboto"/>
                          <a:cs typeface="Roboto"/>
                          <a:sym typeface="Arial"/>
                        </a:rPr>
                        <a:t> </a:t>
                      </a:r>
                      <a:r>
                        <a:rPr lang="en-US" sz="1300" b="0" i="0" u="none" strike="noStrike" cap="none" dirty="0">
                          <a:solidFill>
                            <a:srgbClr val="000000"/>
                          </a:solidFill>
                          <a:latin typeface="Roboto"/>
                          <a:ea typeface="Roboto"/>
                          <a:cs typeface="Roboto"/>
                          <a:sym typeface="Arial"/>
                        </a:rPr>
                        <a:t>Reinforcement Learning </a:t>
                      </a: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2.</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dirty="0">
                          <a:latin typeface="Roboto"/>
                          <a:ea typeface="Roboto"/>
                          <a:cs typeface="Roboto"/>
                          <a:sym typeface="Roboto"/>
                        </a:rPr>
                        <a:t> Понимать области применения </a:t>
                      </a:r>
                      <a:r>
                        <a:rPr lang="en-US" sz="1300" dirty="0">
                          <a:latin typeface="Roboto"/>
                          <a:ea typeface="Roboto"/>
                          <a:cs typeface="Roboto"/>
                          <a:sym typeface="Roboto"/>
                        </a:rPr>
                        <a:t>Reinforcement Learning</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3.</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dirty="0">
                          <a:latin typeface="Roboto"/>
                          <a:ea typeface="Roboto"/>
                          <a:cs typeface="Roboto"/>
                          <a:sym typeface="Roboto"/>
                        </a:rPr>
                        <a:t> </a:t>
                      </a:r>
                      <a:r>
                        <a:rPr lang="ru-RU" sz="1300" dirty="0">
                          <a:latin typeface="Roboto"/>
                          <a:ea typeface="Roboto"/>
                          <a:cs typeface="Roboto"/>
                          <a:sym typeface="Roboto"/>
                        </a:rPr>
                        <a:t>Понимать структуру алгоритмов </a:t>
                      </a:r>
                      <a:r>
                        <a:rPr lang="en-US" sz="1300" dirty="0">
                          <a:latin typeface="Roboto"/>
                          <a:ea typeface="Roboto"/>
                          <a:cs typeface="Roboto"/>
                          <a:sym typeface="Roboto"/>
                        </a:rPr>
                        <a:t>SARSA </a:t>
                      </a:r>
                      <a:r>
                        <a:rPr lang="ru-RU" sz="1300" dirty="0">
                          <a:latin typeface="Roboto"/>
                          <a:ea typeface="Roboto"/>
                          <a:cs typeface="Roboto"/>
                          <a:sym typeface="Roboto"/>
                        </a:rPr>
                        <a:t>и </a:t>
                      </a:r>
                      <a:r>
                        <a:rPr lang="en-US" sz="1300" dirty="0">
                          <a:latin typeface="Roboto"/>
                          <a:ea typeface="Roboto"/>
                          <a:cs typeface="Roboto"/>
                          <a:sym typeface="Roboto"/>
                        </a:rPr>
                        <a:t>Q-learning</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84469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92"/>
          <p:cNvSpPr txBox="1">
            <a:spLocks noGrp="1"/>
          </p:cNvSpPr>
          <p:nvPr>
            <p:ph type="title"/>
          </p:nvPr>
        </p:nvSpPr>
        <p:spPr>
          <a:xfrm>
            <a:off x="956225" y="11064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Вопросы?</a:t>
            </a:r>
            <a:endParaRPr/>
          </a:p>
        </p:txBody>
      </p:sp>
      <p:pic>
        <p:nvPicPr>
          <p:cNvPr id="503" name="Google Shape;503;p92"/>
          <p:cNvPicPr preferRelativeResize="0"/>
          <p:nvPr/>
        </p:nvPicPr>
        <p:blipFill rotWithShape="1">
          <a:blip r:embed="rId3">
            <a:alphaModFix/>
          </a:blip>
          <a:srcRect/>
          <a:stretch/>
        </p:blipFill>
        <p:spPr>
          <a:xfrm>
            <a:off x="1032750" y="2962492"/>
            <a:ext cx="496901" cy="496901"/>
          </a:xfrm>
          <a:prstGeom prst="rect">
            <a:avLst/>
          </a:prstGeom>
          <a:noFill/>
          <a:ln>
            <a:noFill/>
          </a:ln>
        </p:spPr>
      </p:pic>
      <p:pic>
        <p:nvPicPr>
          <p:cNvPr id="504" name="Google Shape;504;p92"/>
          <p:cNvPicPr preferRelativeResize="0"/>
          <p:nvPr/>
        </p:nvPicPr>
        <p:blipFill rotWithShape="1">
          <a:blip r:embed="rId4">
            <a:alphaModFix/>
          </a:blip>
          <a:srcRect/>
          <a:stretch/>
        </p:blipFill>
        <p:spPr>
          <a:xfrm>
            <a:off x="4415725" y="2962492"/>
            <a:ext cx="496901" cy="496901"/>
          </a:xfrm>
          <a:prstGeom prst="rect">
            <a:avLst/>
          </a:prstGeom>
          <a:noFill/>
          <a:ln>
            <a:noFill/>
          </a:ln>
        </p:spPr>
      </p:pic>
      <p:sp>
        <p:nvSpPr>
          <p:cNvPr id="505" name="Google Shape;505;p92"/>
          <p:cNvSpPr txBox="1"/>
          <p:nvPr/>
        </p:nvSpPr>
        <p:spPr>
          <a:xfrm>
            <a:off x="5119475" y="289230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вопросов нет</a:t>
            </a:r>
            <a:endParaRPr sz="1500">
              <a:solidFill>
                <a:srgbClr val="FFFFFF"/>
              </a:solidFill>
              <a:latin typeface="Roboto"/>
              <a:ea typeface="Roboto"/>
              <a:cs typeface="Roboto"/>
              <a:sym typeface="Roboto"/>
            </a:endParaRPr>
          </a:p>
        </p:txBody>
      </p:sp>
      <p:sp>
        <p:nvSpPr>
          <p:cNvPr id="506" name="Google Shape;506;p92"/>
          <p:cNvSpPr txBox="1"/>
          <p:nvPr/>
        </p:nvSpPr>
        <p:spPr>
          <a:xfrm>
            <a:off x="1750800" y="2887700"/>
            <a:ext cx="1635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Задаем вопросы в чат</a:t>
            </a:r>
            <a:endParaRPr sz="1500">
              <a:solidFill>
                <a:srgbClr val="FFFFFF"/>
              </a:solidFill>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93"/>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sz="4000"/>
              <a:t>Знакомство с командой</a:t>
            </a:r>
            <a:endParaRPr sz="4000"/>
          </a:p>
          <a:p>
            <a:pPr marL="0" lvl="0" indent="0" algn="l" rtl="0">
              <a:spcBef>
                <a:spcPts val="0"/>
              </a:spcBef>
              <a:spcAft>
                <a:spcPts val="0"/>
              </a:spcAft>
              <a:buNone/>
            </a:pPr>
            <a:r>
              <a:rPr lang="ru" sz="4000"/>
              <a:t>и программой курса</a:t>
            </a:r>
            <a:endParaRPr sz="40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66"/>
          <p:cNvSpPr txBox="1">
            <a:spLocks noGrp="1"/>
          </p:cNvSpPr>
          <p:nvPr>
            <p:ph type="body" idx="4294967295"/>
          </p:nvPr>
        </p:nvSpPr>
        <p:spPr>
          <a:xfrm>
            <a:off x="560550" y="1665950"/>
            <a:ext cx="7723800" cy="1629600"/>
          </a:xfrm>
          <a:prstGeom prst="rect">
            <a:avLst/>
          </a:prstGeom>
          <a:noFill/>
          <a:ln>
            <a:noFill/>
          </a:ln>
        </p:spPr>
        <p:txBody>
          <a:bodyPr spcFirstLastPara="1" wrap="square" lIns="0" tIns="0" rIns="0" bIns="0" anchor="t" anchorCtr="0">
            <a:noAutofit/>
          </a:bodyPr>
          <a:lstStyle/>
          <a:p>
            <a:pPr marL="457200" lvl="0" indent="-342900" algn="l" rtl="0">
              <a:lnSpc>
                <a:spcPct val="115000"/>
              </a:lnSpc>
              <a:spcBef>
                <a:spcPts val="0"/>
              </a:spcBef>
              <a:spcAft>
                <a:spcPts val="0"/>
              </a:spcAft>
              <a:buClr>
                <a:srgbClr val="FF7700"/>
              </a:buClr>
              <a:buSzPts val="1800"/>
              <a:buChar char="●"/>
            </a:pPr>
            <a:r>
              <a:rPr lang="ru" sz="1800">
                <a:solidFill>
                  <a:srgbClr val="1E1F21"/>
                </a:solidFill>
              </a:rPr>
              <a:t>Как вас зовут? Откуда вы? </a:t>
            </a:r>
            <a:endParaRPr sz="1800">
              <a:solidFill>
                <a:srgbClr val="1E1F21"/>
              </a:solidFill>
            </a:endParaRPr>
          </a:p>
          <a:p>
            <a:pPr marL="457200" lvl="0" indent="-342900" algn="l" rtl="0">
              <a:lnSpc>
                <a:spcPct val="115000"/>
              </a:lnSpc>
              <a:spcBef>
                <a:spcPts val="0"/>
              </a:spcBef>
              <a:spcAft>
                <a:spcPts val="0"/>
              </a:spcAft>
              <a:buClr>
                <a:srgbClr val="FF7700"/>
              </a:buClr>
              <a:buSzPts val="1800"/>
              <a:buChar char="●"/>
            </a:pPr>
            <a:r>
              <a:rPr lang="ru" sz="1800">
                <a:solidFill>
                  <a:srgbClr val="1E1F21"/>
                </a:solidFill>
              </a:rPr>
              <a:t>Ваш опыт работы в IT?</a:t>
            </a:r>
            <a:endParaRPr sz="1800">
              <a:solidFill>
                <a:srgbClr val="1E1F21"/>
              </a:solidFill>
            </a:endParaRPr>
          </a:p>
          <a:p>
            <a:pPr marL="457200" lvl="0" indent="-342900" algn="l" rtl="0">
              <a:lnSpc>
                <a:spcPct val="115000"/>
              </a:lnSpc>
              <a:spcBef>
                <a:spcPts val="0"/>
              </a:spcBef>
              <a:spcAft>
                <a:spcPts val="0"/>
              </a:spcAft>
              <a:buClr>
                <a:srgbClr val="FF7700"/>
              </a:buClr>
              <a:buSzPts val="1800"/>
              <a:buChar char="●"/>
            </a:pPr>
            <a:r>
              <a:rPr lang="ru" sz="1800">
                <a:solidFill>
                  <a:srgbClr val="1E1F21"/>
                </a:solidFill>
              </a:rPr>
              <a:t>С какой основной целью вы записались на занятие?</a:t>
            </a:r>
            <a:endParaRPr sz="1800">
              <a:solidFill>
                <a:srgbClr val="1E1F21"/>
              </a:solidFill>
            </a:endParaRPr>
          </a:p>
          <a:p>
            <a:pPr marL="0" lvl="0" indent="0" algn="l" rtl="0">
              <a:lnSpc>
                <a:spcPct val="120000"/>
              </a:lnSpc>
              <a:spcBef>
                <a:spcPts val="0"/>
              </a:spcBef>
              <a:spcAft>
                <a:spcPts val="0"/>
              </a:spcAft>
              <a:buNone/>
            </a:pPr>
            <a:endParaRPr sz="1800">
              <a:solidFill>
                <a:srgbClr val="000000"/>
              </a:solidFill>
            </a:endParaRPr>
          </a:p>
        </p:txBody>
      </p:sp>
      <p:sp>
        <p:nvSpPr>
          <p:cNvPr id="297" name="Google Shape;297;p66"/>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Расскажите о себе</a:t>
            </a:r>
            <a:endParaRPr/>
          </a:p>
        </p:txBody>
      </p:sp>
      <p:pic>
        <p:nvPicPr>
          <p:cNvPr id="298" name="Google Shape;298;p66"/>
          <p:cNvPicPr preferRelativeResize="0"/>
          <p:nvPr/>
        </p:nvPicPr>
        <p:blipFill rotWithShape="1">
          <a:blip r:embed="rId3">
            <a:alphaModFix/>
          </a:blip>
          <a:srcRect/>
          <a:stretch/>
        </p:blipFill>
        <p:spPr>
          <a:xfrm>
            <a:off x="880827" y="3412575"/>
            <a:ext cx="620721" cy="620719"/>
          </a:xfrm>
          <a:prstGeom prst="rect">
            <a:avLst/>
          </a:prstGeom>
          <a:noFill/>
          <a:ln>
            <a:noFill/>
          </a:ln>
        </p:spPr>
      </p:pic>
      <p:pic>
        <p:nvPicPr>
          <p:cNvPr id="299" name="Google Shape;299;p66"/>
          <p:cNvPicPr preferRelativeResize="0"/>
          <p:nvPr/>
        </p:nvPicPr>
        <p:blipFill rotWithShape="1">
          <a:blip r:embed="rId4">
            <a:alphaModFix/>
          </a:blip>
          <a:srcRect/>
          <a:stretch/>
        </p:blipFill>
        <p:spPr>
          <a:xfrm>
            <a:off x="1646852" y="3412581"/>
            <a:ext cx="620721" cy="62071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Команда курса</a:t>
            </a:r>
            <a:endParaRPr/>
          </a:p>
        </p:txBody>
      </p:sp>
      <p:sp>
        <p:nvSpPr>
          <p:cNvPr id="222" name="Google Shape;222;p40"/>
          <p:cNvSpPr txBox="1">
            <a:spLocks noGrp="1"/>
          </p:cNvSpPr>
          <p:nvPr>
            <p:ph type="subTitle" idx="4294967295"/>
          </p:nvPr>
        </p:nvSpPr>
        <p:spPr>
          <a:xfrm>
            <a:off x="1708975" y="1297874"/>
            <a:ext cx="1991700" cy="3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852"/>
              <a:buFont typeface="Arial"/>
              <a:buNone/>
            </a:pPr>
            <a:r>
              <a:rPr lang="ru" sz="1517" b="1">
                <a:solidFill>
                  <a:srgbClr val="FF9900"/>
                </a:solidFill>
              </a:rPr>
              <a:t>Игорь Стурейко</a:t>
            </a:r>
            <a:endParaRPr sz="1517" b="1">
              <a:solidFill>
                <a:srgbClr val="FF9900"/>
              </a:solidFill>
            </a:endParaRPr>
          </a:p>
        </p:txBody>
      </p:sp>
      <p:sp>
        <p:nvSpPr>
          <p:cNvPr id="223" name="Google Shape;223;p40"/>
          <p:cNvSpPr txBox="1">
            <a:spLocks noGrp="1"/>
          </p:cNvSpPr>
          <p:nvPr>
            <p:ph type="subTitle" idx="4294967295"/>
          </p:nvPr>
        </p:nvSpPr>
        <p:spPr>
          <a:xfrm>
            <a:off x="1708975" y="1598325"/>
            <a:ext cx="2645100" cy="122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97"/>
              <a:buNone/>
            </a:pPr>
            <a:r>
              <a:rPr lang="ru" sz="867"/>
              <a:t>15+ лет опыта в прикладной математике и математическом моделировании НИИгазэкономика ПАО Газпром</a:t>
            </a:r>
            <a:endParaRPr sz="867"/>
          </a:p>
          <a:p>
            <a:pPr marL="0" lvl="0" indent="0" algn="l" rtl="0">
              <a:lnSpc>
                <a:spcPct val="100000"/>
              </a:lnSpc>
              <a:spcBef>
                <a:spcPts val="0"/>
              </a:spcBef>
              <a:spcAft>
                <a:spcPts val="0"/>
              </a:spcAft>
              <a:buSzPts val="597"/>
              <a:buNone/>
            </a:pPr>
            <a:endParaRPr sz="867"/>
          </a:p>
          <a:p>
            <a:pPr marL="0" lvl="0" indent="0" algn="l" rtl="0">
              <a:lnSpc>
                <a:spcPct val="100000"/>
              </a:lnSpc>
              <a:spcBef>
                <a:spcPts val="0"/>
              </a:spcBef>
              <a:spcAft>
                <a:spcPts val="0"/>
              </a:spcAft>
              <a:buSzPts val="597"/>
              <a:buNone/>
            </a:pPr>
            <a:r>
              <a:rPr lang="ru" sz="850"/>
              <a:t>Руководил командой̆, решающей прикладные задачи, вывод готовых моделей в продакшн и поддержку решений у клиента</a:t>
            </a:r>
            <a:endParaRPr sz="867"/>
          </a:p>
        </p:txBody>
      </p:sp>
      <p:sp>
        <p:nvSpPr>
          <p:cNvPr id="224" name="Google Shape;224;p40"/>
          <p:cNvSpPr/>
          <p:nvPr/>
        </p:nvSpPr>
        <p:spPr>
          <a:xfrm>
            <a:off x="614100" y="1195200"/>
            <a:ext cx="520200" cy="3232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5" name="Google Shape;225;p40"/>
          <p:cNvPicPr preferRelativeResize="0"/>
          <p:nvPr/>
        </p:nvPicPr>
        <p:blipFill>
          <a:blip r:embed="rId3"/>
          <a:srcRect t="8685" b="8685"/>
          <a:stretch/>
        </p:blipFill>
        <p:spPr>
          <a:xfrm>
            <a:off x="789925" y="1355025"/>
            <a:ext cx="830100" cy="819000"/>
          </a:xfrm>
          <a:prstGeom prst="ellipse">
            <a:avLst/>
          </a:prstGeom>
          <a:noFill/>
          <a:ln>
            <a:noFill/>
          </a:ln>
        </p:spPr>
      </p:pic>
      <p:sp>
        <p:nvSpPr>
          <p:cNvPr id="226" name="Google Shape;226;p40"/>
          <p:cNvSpPr txBox="1">
            <a:spLocks noGrp="1"/>
          </p:cNvSpPr>
          <p:nvPr>
            <p:ph type="subTitle" idx="4294967295"/>
          </p:nvPr>
        </p:nvSpPr>
        <p:spPr>
          <a:xfrm>
            <a:off x="1708980" y="2975011"/>
            <a:ext cx="1991700" cy="2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52"/>
              <a:buNone/>
            </a:pPr>
            <a:r>
              <a:rPr lang="ru-RU" sz="1517" b="1" dirty="0">
                <a:solidFill>
                  <a:srgbClr val="FF9900"/>
                </a:solidFill>
              </a:rPr>
              <a:t>Анатолий Чудаков</a:t>
            </a:r>
            <a:endParaRPr sz="1517" b="1" dirty="0">
              <a:solidFill>
                <a:srgbClr val="FF9900"/>
              </a:solidFill>
            </a:endParaRPr>
          </a:p>
        </p:txBody>
      </p:sp>
      <p:sp>
        <p:nvSpPr>
          <p:cNvPr id="227" name="Google Shape;227;p40"/>
          <p:cNvSpPr txBox="1">
            <a:spLocks noGrp="1"/>
          </p:cNvSpPr>
          <p:nvPr>
            <p:ph type="subTitle" idx="4294967295"/>
          </p:nvPr>
        </p:nvSpPr>
        <p:spPr>
          <a:xfrm>
            <a:off x="1708975" y="3275450"/>
            <a:ext cx="2554200" cy="1152000"/>
          </a:xfrm>
          <a:prstGeom prst="rect">
            <a:avLst/>
          </a:prstGeom>
          <a:noFill/>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900" dirty="0" err="1"/>
              <a:t>Teamlead</a:t>
            </a:r>
            <a:r>
              <a:rPr lang="en-US" sz="900" dirty="0"/>
              <a:t> </a:t>
            </a:r>
            <a:r>
              <a:rPr lang="ru-RU" sz="900" dirty="0"/>
              <a:t>в команде кинотеатра </a:t>
            </a:r>
            <a:r>
              <a:rPr lang="en-US" sz="900" dirty="0"/>
              <a:t>Wink.</a:t>
            </a:r>
          </a:p>
          <a:p>
            <a:pPr marL="0" lvl="0" indent="0" algn="l" rtl="0">
              <a:lnSpc>
                <a:spcPct val="115000"/>
              </a:lnSpc>
              <a:spcBef>
                <a:spcPts val="0"/>
              </a:spcBef>
              <a:spcAft>
                <a:spcPts val="0"/>
              </a:spcAft>
              <a:buClr>
                <a:schemeClr val="dk1"/>
              </a:buClr>
              <a:buSzPts val="1100"/>
              <a:buFont typeface="Arial"/>
              <a:buNone/>
            </a:pPr>
            <a:r>
              <a:rPr lang="ru-RU" sz="900" dirty="0"/>
              <a:t>Промышленный опыт </a:t>
            </a:r>
            <a:r>
              <a:rPr lang="en-US" sz="900" dirty="0"/>
              <a:t>SOTA </a:t>
            </a:r>
            <a:r>
              <a:rPr lang="ru-RU" sz="900" dirty="0"/>
              <a:t>разработки </a:t>
            </a:r>
            <a:r>
              <a:rPr lang="en-US" sz="900" dirty="0"/>
              <a:t>RL </a:t>
            </a:r>
            <a:r>
              <a:rPr lang="ru-RU" sz="900" dirty="0"/>
              <a:t>в рекомендательных системах и </a:t>
            </a:r>
            <a:r>
              <a:rPr lang="en-US" sz="900" dirty="0"/>
              <a:t>uplift </a:t>
            </a:r>
            <a:r>
              <a:rPr lang="ru-RU" sz="900" dirty="0"/>
              <a:t>моделировании </a:t>
            </a:r>
          </a:p>
          <a:p>
            <a:pPr marL="0" lvl="0" indent="0" algn="l" rtl="0">
              <a:lnSpc>
                <a:spcPct val="115000"/>
              </a:lnSpc>
              <a:spcBef>
                <a:spcPts val="0"/>
              </a:spcBef>
              <a:spcAft>
                <a:spcPts val="0"/>
              </a:spcAft>
              <a:buClr>
                <a:schemeClr val="dk1"/>
              </a:buClr>
              <a:buSzPts val="1100"/>
              <a:buFont typeface="Arial"/>
              <a:buNone/>
            </a:pPr>
            <a:endParaRPr lang="ru-RU" sz="900" dirty="0"/>
          </a:p>
          <a:p>
            <a:pPr marL="0" lvl="0" indent="0" algn="l" rtl="0">
              <a:lnSpc>
                <a:spcPct val="115000"/>
              </a:lnSpc>
              <a:spcBef>
                <a:spcPts val="0"/>
              </a:spcBef>
              <a:spcAft>
                <a:spcPts val="0"/>
              </a:spcAft>
              <a:buClr>
                <a:schemeClr val="dk1"/>
              </a:buClr>
              <a:buSzPts val="1100"/>
              <a:buFont typeface="Arial"/>
              <a:buNone/>
            </a:pPr>
            <a:r>
              <a:rPr lang="ru-RU" sz="900" dirty="0"/>
              <a:t>Образование: Прикладная макроэкономика (СПбГУ) </a:t>
            </a:r>
            <a:r>
              <a:rPr lang="en-US" sz="900" dirty="0" err="1"/>
              <a:t>Otus</a:t>
            </a:r>
            <a:r>
              <a:rPr lang="en-US" sz="900" dirty="0"/>
              <a:t> Certified Educator</a:t>
            </a:r>
          </a:p>
          <a:p>
            <a:pPr marL="0" lvl="0" indent="0" algn="l" rtl="0">
              <a:lnSpc>
                <a:spcPct val="100000"/>
              </a:lnSpc>
              <a:spcBef>
                <a:spcPts val="0"/>
              </a:spcBef>
              <a:spcAft>
                <a:spcPts val="0"/>
              </a:spcAft>
              <a:buSzPts val="597"/>
              <a:buNone/>
            </a:pPr>
            <a:endParaRPr sz="867" dirty="0"/>
          </a:p>
        </p:txBody>
      </p:sp>
      <p:pic>
        <p:nvPicPr>
          <p:cNvPr id="228" name="Google Shape;228;p40"/>
          <p:cNvPicPr preferRelativeResize="0"/>
          <p:nvPr/>
        </p:nvPicPr>
        <p:blipFill>
          <a:blip r:embed="rId4"/>
          <a:srcRect t="11003" b="11003"/>
          <a:stretch/>
        </p:blipFill>
        <p:spPr>
          <a:xfrm>
            <a:off x="789925" y="3032156"/>
            <a:ext cx="830100" cy="819000"/>
          </a:xfrm>
          <a:prstGeom prst="ellipse">
            <a:avLst/>
          </a:prstGeom>
          <a:noFill/>
          <a:ln>
            <a:noFill/>
          </a:ln>
        </p:spPr>
      </p:pic>
      <p:sp>
        <p:nvSpPr>
          <p:cNvPr id="229" name="Google Shape;229;p40"/>
          <p:cNvSpPr txBox="1">
            <a:spLocks noGrp="1"/>
          </p:cNvSpPr>
          <p:nvPr>
            <p:ph type="subTitle" idx="4294967295"/>
          </p:nvPr>
        </p:nvSpPr>
        <p:spPr>
          <a:xfrm>
            <a:off x="5880205" y="1297880"/>
            <a:ext cx="1991700" cy="2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52"/>
              <a:buNone/>
            </a:pPr>
            <a:r>
              <a:rPr lang="ru" sz="1517" b="1">
                <a:solidFill>
                  <a:srgbClr val="FF9900"/>
                </a:solidFill>
              </a:rPr>
              <a:t>Сергей Доронин</a:t>
            </a:r>
            <a:endParaRPr sz="1517" b="1">
              <a:solidFill>
                <a:srgbClr val="FF9900"/>
              </a:solidFill>
            </a:endParaRPr>
          </a:p>
        </p:txBody>
      </p:sp>
      <p:sp>
        <p:nvSpPr>
          <p:cNvPr id="230" name="Google Shape;230;p40"/>
          <p:cNvSpPr txBox="1">
            <a:spLocks noGrp="1"/>
          </p:cNvSpPr>
          <p:nvPr>
            <p:ph type="subTitle" idx="4294967295"/>
          </p:nvPr>
        </p:nvSpPr>
        <p:spPr>
          <a:xfrm>
            <a:off x="5880200" y="1598325"/>
            <a:ext cx="2585700" cy="1152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97"/>
              <a:buNone/>
            </a:pPr>
            <a:r>
              <a:rPr lang="ru" sz="850"/>
              <a:t>12+ лет опыта создания и разработки корпоративных сервисов (</a:t>
            </a:r>
            <a:r>
              <a:rPr lang="ru" sz="850">
                <a:solidFill>
                  <a:srgbClr val="050505"/>
                </a:solidFill>
                <a:highlight>
                  <a:srgbClr val="F8F8F8"/>
                </a:highlight>
              </a:rPr>
              <a:t>ЭкспрессВолгаБанк, ПАО "Ростелеком" и др.)</a:t>
            </a:r>
            <a:endParaRPr sz="850"/>
          </a:p>
          <a:p>
            <a:pPr marL="0" lvl="0" indent="0" algn="l" rtl="0">
              <a:lnSpc>
                <a:spcPct val="100000"/>
              </a:lnSpc>
              <a:spcBef>
                <a:spcPts val="0"/>
              </a:spcBef>
              <a:spcAft>
                <a:spcPts val="0"/>
              </a:spcAft>
              <a:buSzPts val="597"/>
              <a:buNone/>
            </a:pPr>
            <a:endParaRPr sz="867"/>
          </a:p>
          <a:p>
            <a:pPr marL="0" lvl="0" indent="0" algn="l" rtl="0">
              <a:lnSpc>
                <a:spcPct val="100000"/>
              </a:lnSpc>
              <a:spcBef>
                <a:spcPts val="0"/>
              </a:spcBef>
              <a:spcAft>
                <a:spcPts val="0"/>
              </a:spcAft>
              <a:buSzPts val="597"/>
              <a:buNone/>
            </a:pPr>
            <a:r>
              <a:rPr lang="ru" sz="850">
                <a:solidFill>
                  <a:srgbClr val="050505"/>
                </a:solidFill>
                <a:highlight>
                  <a:srgbClr val="F8F8F8"/>
                </a:highlight>
              </a:rPr>
              <a:t>Подбирал технологии виртуальных датацентров, методов защиты информации (DLP/WAF), проектирования систем видеонаблюдения, Wi-Fi, VoIP, IPTV и т.д.</a:t>
            </a:r>
            <a:endParaRPr sz="850"/>
          </a:p>
          <a:p>
            <a:pPr marL="0" lvl="0" indent="0" algn="l" rtl="0">
              <a:lnSpc>
                <a:spcPct val="100000"/>
              </a:lnSpc>
              <a:spcBef>
                <a:spcPts val="0"/>
              </a:spcBef>
              <a:spcAft>
                <a:spcPts val="0"/>
              </a:spcAft>
              <a:buSzPts val="597"/>
              <a:buNone/>
            </a:pPr>
            <a:endParaRPr sz="867"/>
          </a:p>
        </p:txBody>
      </p:sp>
      <p:pic>
        <p:nvPicPr>
          <p:cNvPr id="231" name="Google Shape;231;p40"/>
          <p:cNvPicPr preferRelativeResize="0"/>
          <p:nvPr/>
        </p:nvPicPr>
        <p:blipFill>
          <a:blip r:embed="rId5"/>
          <a:srcRect t="16085" b="16085"/>
          <a:stretch/>
        </p:blipFill>
        <p:spPr>
          <a:xfrm>
            <a:off x="4961150" y="1355025"/>
            <a:ext cx="830100" cy="819000"/>
          </a:xfrm>
          <a:prstGeom prst="ellipse">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94"/>
          <p:cNvSpPr/>
          <p:nvPr/>
        </p:nvSpPr>
        <p:spPr>
          <a:xfrm>
            <a:off x="1052550" y="1264075"/>
            <a:ext cx="3426900" cy="7791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94"/>
          <p:cNvSpPr/>
          <p:nvPr/>
        </p:nvSpPr>
        <p:spPr>
          <a:xfrm>
            <a:off x="1052550" y="2237575"/>
            <a:ext cx="3426900" cy="9933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94"/>
          <p:cNvSpPr/>
          <p:nvPr/>
        </p:nvSpPr>
        <p:spPr>
          <a:xfrm>
            <a:off x="1052550" y="3425275"/>
            <a:ext cx="3426900" cy="11355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94"/>
          <p:cNvSpPr/>
          <p:nvPr/>
        </p:nvSpPr>
        <p:spPr>
          <a:xfrm>
            <a:off x="4673550" y="1264075"/>
            <a:ext cx="3417900" cy="11355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94"/>
          <p:cNvSpPr/>
          <p:nvPr/>
        </p:nvSpPr>
        <p:spPr>
          <a:xfrm>
            <a:off x="4673550" y="2579575"/>
            <a:ext cx="3417900" cy="8481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94"/>
          <p:cNvSpPr/>
          <p:nvPr/>
        </p:nvSpPr>
        <p:spPr>
          <a:xfrm>
            <a:off x="4673550" y="3607675"/>
            <a:ext cx="3417900" cy="9510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2" name="Google Shape;522;p94"/>
          <p:cNvPicPr preferRelativeResize="0"/>
          <p:nvPr/>
        </p:nvPicPr>
        <p:blipFill rotWithShape="1">
          <a:blip r:embed="rId3">
            <a:alphaModFix/>
          </a:blip>
          <a:srcRect/>
          <a:stretch/>
        </p:blipFill>
        <p:spPr>
          <a:xfrm>
            <a:off x="1237900" y="1421375"/>
            <a:ext cx="460475" cy="460475"/>
          </a:xfrm>
          <a:prstGeom prst="rect">
            <a:avLst/>
          </a:prstGeom>
          <a:noFill/>
          <a:ln>
            <a:noFill/>
          </a:ln>
        </p:spPr>
      </p:pic>
      <p:sp>
        <p:nvSpPr>
          <p:cNvPr id="523" name="Google Shape;523;p94"/>
          <p:cNvSpPr txBox="1"/>
          <p:nvPr/>
        </p:nvSpPr>
        <p:spPr>
          <a:xfrm>
            <a:off x="1763275" y="1326125"/>
            <a:ext cx="2529600" cy="651000"/>
          </a:xfrm>
          <a:prstGeom prst="rect">
            <a:avLst/>
          </a:prstGeom>
          <a:noFill/>
          <a:ln>
            <a:noFill/>
          </a:ln>
        </p:spPr>
        <p:txBody>
          <a:bodyPr spcFirstLastPara="1" wrap="square" lIns="91425" tIns="91425" rIns="54000" bIns="91425" anchor="t" anchorCtr="0">
            <a:normAutofit lnSpcReduction="10000"/>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Обучение выстроено в формате вебинаров (онлайн). Онлайн-вебинары проводятся</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по вечерам или в выходные дни</a:t>
            </a:r>
            <a:endParaRPr sz="900" b="0" i="0" u="none" strike="noStrike" cap="none">
              <a:solidFill>
                <a:srgbClr val="000000"/>
              </a:solidFill>
              <a:latin typeface="Roboto"/>
              <a:ea typeface="Roboto"/>
              <a:cs typeface="Roboto"/>
              <a:sym typeface="Roboto"/>
            </a:endParaRPr>
          </a:p>
        </p:txBody>
      </p:sp>
      <p:pic>
        <p:nvPicPr>
          <p:cNvPr id="524" name="Google Shape;524;p94"/>
          <p:cNvPicPr preferRelativeResize="0"/>
          <p:nvPr/>
        </p:nvPicPr>
        <p:blipFill rotWithShape="1">
          <a:blip r:embed="rId4">
            <a:alphaModFix/>
          </a:blip>
          <a:srcRect/>
          <a:stretch/>
        </p:blipFill>
        <p:spPr>
          <a:xfrm>
            <a:off x="1237900" y="2440438"/>
            <a:ext cx="460475" cy="460475"/>
          </a:xfrm>
          <a:prstGeom prst="rect">
            <a:avLst/>
          </a:prstGeom>
          <a:noFill/>
          <a:ln>
            <a:noFill/>
          </a:ln>
        </p:spPr>
      </p:pic>
      <p:sp>
        <p:nvSpPr>
          <p:cNvPr id="525" name="Google Shape;525;p94"/>
          <p:cNvSpPr txBox="1"/>
          <p:nvPr/>
        </p:nvSpPr>
        <p:spPr>
          <a:xfrm>
            <a:off x="1763275" y="2305525"/>
            <a:ext cx="2626500" cy="951000"/>
          </a:xfrm>
          <a:prstGeom prst="rect">
            <a:avLst/>
          </a:prstGeom>
          <a:noFill/>
          <a:ln>
            <a:noFill/>
          </a:ln>
        </p:spPr>
        <p:txBody>
          <a:bodyPr spcFirstLastPara="1" wrap="square" lIns="91425" tIns="91425" rIns="54000" bIns="91425" anchor="t" anchorCtr="0">
            <a:normAutofit/>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Все записи занятий и материалы, предоставляемые преподавателями, сохраняются в личном кабинете и остаются доступны даже после окончания обучения</a:t>
            </a:r>
            <a:endParaRPr sz="900" b="0" i="0" u="none" strike="noStrike" cap="none">
              <a:solidFill>
                <a:srgbClr val="000000"/>
              </a:solidFill>
              <a:latin typeface="Roboto"/>
              <a:ea typeface="Roboto"/>
              <a:cs typeface="Roboto"/>
              <a:sym typeface="Roboto"/>
            </a:endParaRPr>
          </a:p>
        </p:txBody>
      </p:sp>
      <p:pic>
        <p:nvPicPr>
          <p:cNvPr id="526" name="Google Shape;526;p94"/>
          <p:cNvPicPr preferRelativeResize="0"/>
          <p:nvPr/>
        </p:nvPicPr>
        <p:blipFill rotWithShape="1">
          <a:blip r:embed="rId5">
            <a:alphaModFix/>
          </a:blip>
          <a:srcRect/>
          <a:stretch/>
        </p:blipFill>
        <p:spPr>
          <a:xfrm>
            <a:off x="1237900" y="3632238"/>
            <a:ext cx="460475" cy="460475"/>
          </a:xfrm>
          <a:prstGeom prst="rect">
            <a:avLst/>
          </a:prstGeom>
          <a:noFill/>
          <a:ln>
            <a:noFill/>
          </a:ln>
        </p:spPr>
      </p:pic>
      <p:sp>
        <p:nvSpPr>
          <p:cNvPr id="527" name="Google Shape;527;p94"/>
          <p:cNvSpPr txBox="1"/>
          <p:nvPr/>
        </p:nvSpPr>
        <p:spPr>
          <a:xfrm>
            <a:off x="1763275" y="3495075"/>
            <a:ext cx="2493300" cy="1035300"/>
          </a:xfrm>
          <a:prstGeom prst="rect">
            <a:avLst/>
          </a:prstGeom>
          <a:noFill/>
          <a:ln>
            <a:noFill/>
          </a:ln>
        </p:spPr>
        <p:txBody>
          <a:bodyPr spcFirstLastPara="1" wrap="square" lIns="91425" tIns="91425" rIns="54000" bIns="91425" anchor="t" anchorCtr="0">
            <a:normAutofit/>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Домашние задания позволят Вам применить на практике полученные</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во время вебинаров знания.</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По каждому домашнему заданию</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преподаватель дает развернутый фидбек</a:t>
            </a:r>
            <a:endParaRPr sz="900" b="0" i="0" u="none" strike="noStrike" cap="none">
              <a:solidFill>
                <a:srgbClr val="000000"/>
              </a:solidFill>
              <a:latin typeface="Roboto"/>
              <a:ea typeface="Roboto"/>
              <a:cs typeface="Roboto"/>
              <a:sym typeface="Roboto"/>
            </a:endParaRPr>
          </a:p>
        </p:txBody>
      </p:sp>
      <p:pic>
        <p:nvPicPr>
          <p:cNvPr id="528" name="Google Shape;528;p94"/>
          <p:cNvPicPr preferRelativeResize="0"/>
          <p:nvPr/>
        </p:nvPicPr>
        <p:blipFill rotWithShape="1">
          <a:blip r:embed="rId6">
            <a:alphaModFix/>
          </a:blip>
          <a:srcRect/>
          <a:stretch/>
        </p:blipFill>
        <p:spPr>
          <a:xfrm>
            <a:off x="4853100" y="1421375"/>
            <a:ext cx="460475" cy="460475"/>
          </a:xfrm>
          <a:prstGeom prst="rect">
            <a:avLst/>
          </a:prstGeom>
          <a:noFill/>
          <a:ln>
            <a:noFill/>
          </a:ln>
        </p:spPr>
      </p:pic>
      <p:sp>
        <p:nvSpPr>
          <p:cNvPr id="529" name="Google Shape;529;p94"/>
          <p:cNvSpPr txBox="1"/>
          <p:nvPr/>
        </p:nvSpPr>
        <p:spPr>
          <a:xfrm>
            <a:off x="5378475" y="1326125"/>
            <a:ext cx="2493300" cy="993300"/>
          </a:xfrm>
          <a:prstGeom prst="rect">
            <a:avLst/>
          </a:prstGeom>
          <a:noFill/>
          <a:ln>
            <a:noFill/>
          </a:ln>
        </p:spPr>
        <p:txBody>
          <a:bodyPr spcFirstLastPara="1" wrap="square" lIns="91425" tIns="91425" rIns="54000" bIns="91425" anchor="t" anchorCtr="0">
            <a:normAutofit lnSpcReduction="10000"/>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В процессе обучения Вы можете задавать преподавателю вопросы по материалам лекций и домашних заданий, уточнять моменты, которые были непонятны</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на уроке</a:t>
            </a:r>
            <a:endParaRPr sz="900" b="0" i="0" u="none" strike="noStrike" cap="none">
              <a:solidFill>
                <a:srgbClr val="000000"/>
              </a:solidFill>
              <a:latin typeface="Roboto"/>
              <a:ea typeface="Roboto"/>
              <a:cs typeface="Roboto"/>
              <a:sym typeface="Roboto"/>
            </a:endParaRPr>
          </a:p>
        </p:txBody>
      </p:sp>
      <p:pic>
        <p:nvPicPr>
          <p:cNvPr id="530" name="Google Shape;530;p94"/>
          <p:cNvPicPr preferRelativeResize="0"/>
          <p:nvPr/>
        </p:nvPicPr>
        <p:blipFill rotWithShape="1">
          <a:blip r:embed="rId7">
            <a:alphaModFix/>
          </a:blip>
          <a:srcRect/>
          <a:stretch/>
        </p:blipFill>
        <p:spPr>
          <a:xfrm>
            <a:off x="4853100" y="2743075"/>
            <a:ext cx="460475" cy="460475"/>
          </a:xfrm>
          <a:prstGeom prst="rect">
            <a:avLst/>
          </a:prstGeom>
          <a:noFill/>
          <a:ln>
            <a:noFill/>
          </a:ln>
        </p:spPr>
      </p:pic>
      <p:sp>
        <p:nvSpPr>
          <p:cNvPr id="531" name="Google Shape;531;p94"/>
          <p:cNvSpPr txBox="1"/>
          <p:nvPr/>
        </p:nvSpPr>
        <p:spPr>
          <a:xfrm>
            <a:off x="5378475" y="2647825"/>
            <a:ext cx="2626500" cy="651000"/>
          </a:xfrm>
          <a:prstGeom prst="rect">
            <a:avLst/>
          </a:prstGeom>
          <a:noFill/>
          <a:ln>
            <a:noFill/>
          </a:ln>
        </p:spPr>
        <p:txBody>
          <a:bodyPr spcFirstLastPara="1" wrap="square" lIns="91425" tIns="91425" rIns="54000" bIns="91425" anchor="t" anchorCtr="0">
            <a:normAutofit lnSpcReduction="10000"/>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Время на обучение: от 4 ак. часов</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на занятия и 4-8 часов на домашнюю</a:t>
            </a:r>
            <a:endParaRPr sz="900" b="0" i="0" u="none" strike="noStrike" cap="none">
              <a:solidFill>
                <a:srgbClr val="000000"/>
              </a:solidFill>
              <a:latin typeface="Roboto"/>
              <a:ea typeface="Roboto"/>
              <a:cs typeface="Roboto"/>
              <a:sym typeface="Roboto"/>
            </a:endParaRPr>
          </a:p>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работу в неделю</a:t>
            </a:r>
            <a:endParaRPr sz="900" b="0" i="0" u="none" strike="noStrike" cap="none">
              <a:solidFill>
                <a:srgbClr val="000000"/>
              </a:solidFill>
              <a:latin typeface="Roboto"/>
              <a:ea typeface="Roboto"/>
              <a:cs typeface="Roboto"/>
              <a:sym typeface="Roboto"/>
            </a:endParaRPr>
          </a:p>
        </p:txBody>
      </p:sp>
      <p:pic>
        <p:nvPicPr>
          <p:cNvPr id="532" name="Google Shape;532;p94"/>
          <p:cNvPicPr preferRelativeResize="0"/>
          <p:nvPr/>
        </p:nvPicPr>
        <p:blipFill rotWithShape="1">
          <a:blip r:embed="rId8">
            <a:alphaModFix/>
          </a:blip>
          <a:srcRect/>
          <a:stretch/>
        </p:blipFill>
        <p:spPr>
          <a:xfrm>
            <a:off x="4853100" y="3760075"/>
            <a:ext cx="460475" cy="460475"/>
          </a:xfrm>
          <a:prstGeom prst="rect">
            <a:avLst/>
          </a:prstGeom>
          <a:noFill/>
          <a:ln>
            <a:noFill/>
          </a:ln>
        </p:spPr>
      </p:pic>
      <p:sp>
        <p:nvSpPr>
          <p:cNvPr id="533" name="Google Shape;533;p94"/>
          <p:cNvSpPr txBox="1"/>
          <p:nvPr/>
        </p:nvSpPr>
        <p:spPr>
          <a:xfrm>
            <a:off x="5378475" y="3664825"/>
            <a:ext cx="2529600" cy="820500"/>
          </a:xfrm>
          <a:prstGeom prst="rect">
            <a:avLst/>
          </a:prstGeom>
          <a:noFill/>
          <a:ln>
            <a:noFill/>
          </a:ln>
        </p:spPr>
        <p:txBody>
          <a:bodyPr spcFirstLastPara="1" wrap="square" lIns="91425" tIns="91425" rIns="54000" bIns="91425" anchor="t" anchorCtr="0">
            <a:normAutofit lnSpcReduction="10000"/>
          </a:bodyPr>
          <a:lstStyle/>
          <a:p>
            <a:pPr marL="0" marR="0" lvl="0" indent="0" algn="l" rtl="0">
              <a:lnSpc>
                <a:spcPct val="120000"/>
              </a:lnSpc>
              <a:spcBef>
                <a:spcPts val="0"/>
              </a:spcBef>
              <a:spcAft>
                <a:spcPts val="0"/>
              </a:spcAft>
              <a:buClr>
                <a:schemeClr val="dk1"/>
              </a:buClr>
              <a:buSzPts val="1100"/>
              <a:buFont typeface="Arial"/>
              <a:buNone/>
            </a:pPr>
            <a:r>
              <a:rPr lang="ru" sz="900" b="0" i="0" u="none" strike="noStrike" cap="none">
                <a:solidFill>
                  <a:srgbClr val="000000"/>
                </a:solidFill>
                <a:latin typeface="Roboto"/>
                <a:ea typeface="Roboto"/>
                <a:cs typeface="Roboto"/>
                <a:sym typeface="Roboto"/>
              </a:rPr>
              <a:t>Программа обучения на курсах обновляется каждый запуск в зависимости от актуальных запросов в сфере IТ-технологий</a:t>
            </a:r>
            <a:endParaRPr sz="900" b="0" i="0" u="none" strike="noStrike" cap="none">
              <a:solidFill>
                <a:srgbClr val="000000"/>
              </a:solidFill>
              <a:latin typeface="Roboto"/>
              <a:ea typeface="Roboto"/>
              <a:cs typeface="Roboto"/>
              <a:sym typeface="Roboto"/>
            </a:endParaRPr>
          </a:p>
        </p:txBody>
      </p:sp>
      <p:sp>
        <p:nvSpPr>
          <p:cNvPr id="534" name="Google Shape;534;p94"/>
          <p:cNvSpPr txBox="1"/>
          <p:nvPr/>
        </p:nvSpPr>
        <p:spPr>
          <a:xfrm>
            <a:off x="500550" y="336745"/>
            <a:ext cx="8307600" cy="118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dirty="0">
                <a:latin typeface="Roboto"/>
                <a:ea typeface="Roboto"/>
                <a:cs typeface="Roboto"/>
                <a:sym typeface="Roboto"/>
              </a:rPr>
              <a:t>Процесс обучения</a:t>
            </a:r>
            <a:endParaRPr sz="3100" b="1" dirty="0">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4" name="Picture 3">
            <a:extLst>
              <a:ext uri="{FF2B5EF4-FFF2-40B4-BE49-F238E27FC236}">
                <a16:creationId xmlns:a16="http://schemas.microsoft.com/office/drawing/2014/main" id="{0535A588-01E7-E74B-BD34-1D88462BF1F1}"/>
              </a:ext>
            </a:extLst>
          </p:cNvPr>
          <p:cNvPicPr>
            <a:picLocks noChangeAspect="1"/>
          </p:cNvPicPr>
          <p:nvPr/>
        </p:nvPicPr>
        <p:blipFill rotWithShape="1">
          <a:blip r:embed="rId3"/>
          <a:srcRect r="3691"/>
          <a:stretch/>
        </p:blipFill>
        <p:spPr>
          <a:xfrm>
            <a:off x="-1" y="67507"/>
            <a:ext cx="9143657" cy="496057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Карта курса</a:t>
            </a:r>
            <a:endParaRPr/>
          </a:p>
        </p:txBody>
      </p:sp>
      <p:sp>
        <p:nvSpPr>
          <p:cNvPr id="271" name="Google Shape;271;p44"/>
          <p:cNvSpPr/>
          <p:nvPr/>
        </p:nvSpPr>
        <p:spPr>
          <a:xfrm>
            <a:off x="5805200" y="627325"/>
            <a:ext cx="3034000" cy="579300"/>
          </a:xfrm>
          <a:prstGeom prst="roundRect">
            <a:avLst>
              <a:gd name="adj" fmla="val 16667"/>
            </a:avLst>
          </a:prstGeom>
          <a:solidFill>
            <a:srgbClr val="FFD966"/>
          </a:solidFill>
          <a:ln>
            <a:noFill/>
          </a:ln>
          <a:effectLst>
            <a:glow rad="139700">
              <a:schemeClr val="accent1">
                <a:satMod val="175000"/>
                <a:alpha val="40000"/>
              </a:schemeClr>
            </a:glow>
          </a:effectLst>
        </p:spPr>
        <p:txBody>
          <a:bodyPr spcFirstLastPara="1" wrap="square" lIns="162000" tIns="91425" rIns="162000" bIns="91425" anchor="ctr" anchorCtr="0">
            <a:noAutofit/>
          </a:bodyPr>
          <a:lstStyle/>
          <a:p>
            <a:r>
              <a:rPr lang="ru" sz="1600" dirty="0">
                <a:solidFill>
                  <a:srgbClr val="1F1F1F"/>
                </a:solidFill>
                <a:latin typeface="Google Sans"/>
                <a:sym typeface="Roboto"/>
              </a:rPr>
              <a:t>Введение</a:t>
            </a:r>
            <a:endParaRPr sz="1600" dirty="0">
              <a:solidFill>
                <a:srgbClr val="1F1F1F"/>
              </a:solidFill>
              <a:latin typeface="Google Sans"/>
              <a:sym typeface="Roboto"/>
            </a:endParaRPr>
          </a:p>
          <a:p>
            <a:r>
              <a:rPr lang="ru" sz="1600" dirty="0">
                <a:solidFill>
                  <a:srgbClr val="1F1F1F"/>
                </a:solidFill>
                <a:latin typeface="Google Sans"/>
                <a:sym typeface="Roboto"/>
              </a:rPr>
              <a:t>в Reinforcement Learning</a:t>
            </a:r>
            <a:endParaRPr sz="1600" dirty="0">
              <a:solidFill>
                <a:srgbClr val="1F1F1F"/>
              </a:solidFill>
              <a:latin typeface="Google Sans"/>
              <a:sym typeface="Roboto"/>
            </a:endParaRPr>
          </a:p>
        </p:txBody>
      </p:sp>
      <p:sp>
        <p:nvSpPr>
          <p:cNvPr id="272" name="Google Shape;272;p44"/>
          <p:cNvSpPr/>
          <p:nvPr/>
        </p:nvSpPr>
        <p:spPr>
          <a:xfrm>
            <a:off x="1073088" y="1847675"/>
            <a:ext cx="24732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dirty="0">
                <a:solidFill>
                  <a:schemeClr val="dk1"/>
                </a:solidFill>
                <a:latin typeface="Roboto"/>
                <a:ea typeface="Roboto"/>
                <a:cs typeface="Roboto"/>
                <a:sym typeface="Roboto"/>
              </a:rPr>
              <a:t>Deep Reinforcement Learning</a:t>
            </a:r>
            <a:endParaRPr sz="1300" dirty="0">
              <a:solidFill>
                <a:schemeClr val="dk1"/>
              </a:solidFill>
              <a:latin typeface="Roboto"/>
              <a:ea typeface="Roboto"/>
              <a:cs typeface="Roboto"/>
              <a:sym typeface="Roboto"/>
            </a:endParaRPr>
          </a:p>
        </p:txBody>
      </p:sp>
      <p:sp>
        <p:nvSpPr>
          <p:cNvPr id="273" name="Google Shape;273;p44"/>
          <p:cNvSpPr/>
          <p:nvPr/>
        </p:nvSpPr>
        <p:spPr>
          <a:xfrm>
            <a:off x="4491135" y="1847803"/>
            <a:ext cx="2917948"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en-US" sz="1300" dirty="0">
                <a:solidFill>
                  <a:schemeClr val="dk1"/>
                </a:solidFill>
                <a:latin typeface="Roboto"/>
                <a:ea typeface="Roboto"/>
                <a:cs typeface="Roboto"/>
                <a:sym typeface="Roboto"/>
              </a:rPr>
              <a:t>Advanced </a:t>
            </a:r>
            <a:br>
              <a:rPr lang="ru-RU" sz="1300" dirty="0">
                <a:solidFill>
                  <a:schemeClr val="dk1"/>
                </a:solidFill>
                <a:latin typeface="Roboto"/>
                <a:ea typeface="Roboto"/>
                <a:cs typeface="Roboto"/>
                <a:sym typeface="Roboto"/>
              </a:rPr>
            </a:br>
            <a:r>
              <a:rPr lang="en-US" sz="1300" dirty="0">
                <a:solidFill>
                  <a:schemeClr val="dk1"/>
                </a:solidFill>
                <a:latin typeface="Roboto"/>
                <a:ea typeface="Roboto"/>
                <a:cs typeface="Roboto"/>
                <a:sym typeface="Roboto"/>
              </a:rPr>
              <a:t>Reinforcement Learning</a:t>
            </a:r>
          </a:p>
        </p:txBody>
      </p:sp>
      <p:sp>
        <p:nvSpPr>
          <p:cNvPr id="274" name="Google Shape;274;p44"/>
          <p:cNvSpPr/>
          <p:nvPr/>
        </p:nvSpPr>
        <p:spPr>
          <a:xfrm>
            <a:off x="4140833" y="3254170"/>
            <a:ext cx="29706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dirty="0">
                <a:solidFill>
                  <a:schemeClr val="dk1"/>
                </a:solidFill>
                <a:latin typeface="Roboto"/>
                <a:ea typeface="Roboto"/>
                <a:cs typeface="Roboto"/>
                <a:sym typeface="Roboto"/>
              </a:rPr>
              <a:t>Reinforcement Learning в реальных задачах</a:t>
            </a:r>
            <a:endParaRPr sz="1300" dirty="0">
              <a:solidFill>
                <a:schemeClr val="dk1"/>
              </a:solidFill>
              <a:latin typeface="Roboto"/>
              <a:ea typeface="Roboto"/>
              <a:cs typeface="Roboto"/>
              <a:sym typeface="Roboto"/>
            </a:endParaRPr>
          </a:p>
        </p:txBody>
      </p:sp>
      <p:cxnSp>
        <p:nvCxnSpPr>
          <p:cNvPr id="276" name="Google Shape;276;p44"/>
          <p:cNvCxnSpPr>
            <a:cxnSpLocks/>
            <a:stCxn id="272" idx="3"/>
            <a:endCxn id="273" idx="1"/>
          </p:cNvCxnSpPr>
          <p:nvPr/>
        </p:nvCxnSpPr>
        <p:spPr>
          <a:xfrm>
            <a:off x="3546288" y="2137325"/>
            <a:ext cx="944847" cy="128"/>
          </a:xfrm>
          <a:prstGeom prst="curvedConnector3">
            <a:avLst>
              <a:gd name="adj1" fmla="val 50000"/>
            </a:avLst>
          </a:prstGeom>
          <a:noFill/>
          <a:ln w="9525" cap="flat" cmpd="sng">
            <a:solidFill>
              <a:schemeClr val="dk1"/>
            </a:solidFill>
            <a:prstDash val="dash"/>
            <a:round/>
            <a:headEnd type="none" w="med" len="med"/>
            <a:tailEnd type="none" w="med" len="med"/>
          </a:ln>
        </p:spPr>
      </p:cxnSp>
      <p:cxnSp>
        <p:nvCxnSpPr>
          <p:cNvPr id="277" name="Google Shape;277;p44"/>
          <p:cNvCxnSpPr>
            <a:cxnSpLocks/>
            <a:stCxn id="271" idx="1"/>
            <a:endCxn id="272" idx="0"/>
          </p:cNvCxnSpPr>
          <p:nvPr/>
        </p:nvCxnSpPr>
        <p:spPr>
          <a:xfrm rot="10800000" flipV="1">
            <a:off x="2309688" y="916975"/>
            <a:ext cx="3495512" cy="930700"/>
          </a:xfrm>
          <a:prstGeom prst="curvedConnector2">
            <a:avLst/>
          </a:prstGeom>
          <a:noFill/>
          <a:ln w="9525" cap="flat" cmpd="sng">
            <a:solidFill>
              <a:schemeClr val="dk1"/>
            </a:solidFill>
            <a:prstDash val="dash"/>
            <a:round/>
            <a:headEnd type="none" w="med" len="med"/>
            <a:tailEnd type="none" w="med" len="med"/>
          </a:ln>
        </p:spPr>
      </p:cxnSp>
      <p:sp>
        <p:nvSpPr>
          <p:cNvPr id="278" name="Google Shape;278;p44"/>
          <p:cNvSpPr/>
          <p:nvPr/>
        </p:nvSpPr>
        <p:spPr>
          <a:xfrm>
            <a:off x="767838" y="4137347"/>
            <a:ext cx="3083700" cy="5793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a:solidFill>
                  <a:schemeClr val="dk1"/>
                </a:solidFill>
                <a:latin typeface="Roboto"/>
                <a:ea typeface="Roboto"/>
                <a:cs typeface="Roboto"/>
                <a:sym typeface="Roboto"/>
              </a:rPr>
              <a:t>Проектная работа</a:t>
            </a:r>
            <a:endParaRPr sz="1300">
              <a:solidFill>
                <a:schemeClr val="dk1"/>
              </a:solidFill>
              <a:latin typeface="Roboto"/>
              <a:ea typeface="Roboto"/>
              <a:cs typeface="Roboto"/>
              <a:sym typeface="Roboto"/>
            </a:endParaRPr>
          </a:p>
        </p:txBody>
      </p:sp>
      <p:cxnSp>
        <p:nvCxnSpPr>
          <p:cNvPr id="279" name="Google Shape;279;p44"/>
          <p:cNvCxnSpPr>
            <a:cxnSpLocks/>
            <a:stCxn id="273" idx="3"/>
            <a:endCxn id="274" idx="3"/>
          </p:cNvCxnSpPr>
          <p:nvPr/>
        </p:nvCxnSpPr>
        <p:spPr>
          <a:xfrm flipH="1">
            <a:off x="7111433" y="2137453"/>
            <a:ext cx="297650" cy="1406367"/>
          </a:xfrm>
          <a:prstGeom prst="curvedConnector3">
            <a:avLst>
              <a:gd name="adj1" fmla="val -76802"/>
            </a:avLst>
          </a:prstGeom>
          <a:noFill/>
          <a:ln w="9525" cap="flat" cmpd="sng">
            <a:solidFill>
              <a:schemeClr val="dk1"/>
            </a:solidFill>
            <a:prstDash val="dash"/>
            <a:round/>
            <a:headEnd type="none" w="med" len="med"/>
            <a:tailEnd type="none" w="med" len="med"/>
          </a:ln>
        </p:spPr>
      </p:cxnSp>
      <p:cxnSp>
        <p:nvCxnSpPr>
          <p:cNvPr id="281" name="Google Shape;281;p44"/>
          <p:cNvCxnSpPr>
            <a:cxnSpLocks/>
            <a:stCxn id="274" idx="1"/>
            <a:endCxn id="278" idx="0"/>
          </p:cNvCxnSpPr>
          <p:nvPr/>
        </p:nvCxnSpPr>
        <p:spPr>
          <a:xfrm rot="10800000" flipV="1">
            <a:off x="2309689" y="3543819"/>
            <a:ext cx="1831145" cy="593527"/>
          </a:xfrm>
          <a:prstGeom prst="curvedConnector2">
            <a:avLst/>
          </a:prstGeom>
          <a:noFill/>
          <a:ln w="9525" cap="flat" cmpd="sng">
            <a:solidFill>
              <a:schemeClr val="dk1"/>
            </a:solidFill>
            <a:prstDash val="dash"/>
            <a:round/>
            <a:headEnd type="none" w="med" len="med"/>
            <a:tailEnd type="none" w="med" len="med"/>
          </a:ln>
        </p:spPr>
      </p:cxnSp>
      <p:pic>
        <p:nvPicPr>
          <p:cNvPr id="33" name="Google Shape;530;p82">
            <a:extLst>
              <a:ext uri="{FF2B5EF4-FFF2-40B4-BE49-F238E27FC236}">
                <a16:creationId xmlns:a16="http://schemas.microsoft.com/office/drawing/2014/main" id="{CCDE05CC-2BC0-2242-878F-9266DBB0C310}"/>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820139" y="1283227"/>
            <a:ext cx="180002" cy="180000"/>
          </a:xfrm>
          <a:prstGeom prst="rect">
            <a:avLst/>
          </a:prstGeom>
          <a:noFill/>
          <a:ln>
            <a:noFill/>
          </a:ln>
        </p:spPr>
      </p:pic>
      <p:sp>
        <p:nvSpPr>
          <p:cNvPr id="34" name="TextBox 33">
            <a:extLst>
              <a:ext uri="{FF2B5EF4-FFF2-40B4-BE49-F238E27FC236}">
                <a16:creationId xmlns:a16="http://schemas.microsoft.com/office/drawing/2014/main" id="{ECD39ED7-986F-C44F-AB9B-9B7D2D7A7297}"/>
              </a:ext>
            </a:extLst>
          </p:cNvPr>
          <p:cNvSpPr txBox="1"/>
          <p:nvPr/>
        </p:nvSpPr>
        <p:spPr>
          <a:xfrm>
            <a:off x="8000141" y="1257005"/>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pic>
        <p:nvPicPr>
          <p:cNvPr id="35" name="Google Shape;530;p82">
            <a:extLst>
              <a:ext uri="{FF2B5EF4-FFF2-40B4-BE49-F238E27FC236}">
                <a16:creationId xmlns:a16="http://schemas.microsoft.com/office/drawing/2014/main" id="{F8762030-AB6E-EA48-94AA-05667E56E0B5}"/>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2646217" y="2464447"/>
            <a:ext cx="180002" cy="180000"/>
          </a:xfrm>
          <a:prstGeom prst="rect">
            <a:avLst/>
          </a:prstGeom>
          <a:noFill/>
          <a:ln>
            <a:noFill/>
          </a:ln>
        </p:spPr>
      </p:pic>
      <p:sp>
        <p:nvSpPr>
          <p:cNvPr id="36" name="TextBox 35">
            <a:extLst>
              <a:ext uri="{FF2B5EF4-FFF2-40B4-BE49-F238E27FC236}">
                <a16:creationId xmlns:a16="http://schemas.microsoft.com/office/drawing/2014/main" id="{1EE8DB15-D7EB-AF4A-AF42-E23E858A9200}"/>
              </a:ext>
            </a:extLst>
          </p:cNvPr>
          <p:cNvSpPr txBox="1"/>
          <p:nvPr/>
        </p:nvSpPr>
        <p:spPr>
          <a:xfrm>
            <a:off x="2826219" y="2438225"/>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pic>
        <p:nvPicPr>
          <p:cNvPr id="37" name="Google Shape;530;p82">
            <a:extLst>
              <a:ext uri="{FF2B5EF4-FFF2-40B4-BE49-F238E27FC236}">
                <a16:creationId xmlns:a16="http://schemas.microsoft.com/office/drawing/2014/main" id="{9B0FF9F4-BD74-6D4A-84F0-EEE42E67D71B}"/>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2646217" y="2685179"/>
            <a:ext cx="180002" cy="180000"/>
          </a:xfrm>
          <a:prstGeom prst="rect">
            <a:avLst/>
          </a:prstGeom>
          <a:noFill/>
          <a:ln>
            <a:noFill/>
          </a:ln>
        </p:spPr>
      </p:pic>
      <p:sp>
        <p:nvSpPr>
          <p:cNvPr id="38" name="TextBox 37">
            <a:extLst>
              <a:ext uri="{FF2B5EF4-FFF2-40B4-BE49-F238E27FC236}">
                <a16:creationId xmlns:a16="http://schemas.microsoft.com/office/drawing/2014/main" id="{2B8E2FDB-CC58-2148-AEE8-60319C2CDB06}"/>
              </a:ext>
            </a:extLst>
          </p:cNvPr>
          <p:cNvSpPr txBox="1"/>
          <p:nvPr/>
        </p:nvSpPr>
        <p:spPr>
          <a:xfrm>
            <a:off x="2826219" y="2658957"/>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pic>
        <p:nvPicPr>
          <p:cNvPr id="39" name="Google Shape;530;p82">
            <a:extLst>
              <a:ext uri="{FF2B5EF4-FFF2-40B4-BE49-F238E27FC236}">
                <a16:creationId xmlns:a16="http://schemas.microsoft.com/office/drawing/2014/main" id="{B93C8975-AB14-2B4C-ABCD-AAE0570C29DB}"/>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6571396" y="2468443"/>
            <a:ext cx="180002" cy="180000"/>
          </a:xfrm>
          <a:prstGeom prst="rect">
            <a:avLst/>
          </a:prstGeom>
          <a:noFill/>
          <a:ln>
            <a:noFill/>
          </a:ln>
        </p:spPr>
      </p:pic>
      <p:sp>
        <p:nvSpPr>
          <p:cNvPr id="40" name="TextBox 39">
            <a:extLst>
              <a:ext uri="{FF2B5EF4-FFF2-40B4-BE49-F238E27FC236}">
                <a16:creationId xmlns:a16="http://schemas.microsoft.com/office/drawing/2014/main" id="{E3C42D55-1755-C841-9C69-D39873572F99}"/>
              </a:ext>
            </a:extLst>
          </p:cNvPr>
          <p:cNvSpPr txBox="1"/>
          <p:nvPr/>
        </p:nvSpPr>
        <p:spPr>
          <a:xfrm>
            <a:off x="6751398" y="2442221"/>
            <a:ext cx="720069" cy="246221"/>
          </a:xfrm>
          <a:prstGeom prst="rect">
            <a:avLst/>
          </a:prstGeom>
          <a:noFill/>
        </p:spPr>
        <p:txBody>
          <a:bodyPr wrap="none" rtlCol="0">
            <a:spAutoFit/>
          </a:bodyPr>
          <a:lstStyle/>
          <a:p>
            <a:r>
              <a:rPr lang="en-US" sz="1000" dirty="0" err="1">
                <a:latin typeface="AkayaTelivigala" pitchFamily="2" charset="77"/>
                <a:cs typeface="Apple Chancery" panose="03020702040506060504" pitchFamily="66" charset="-79"/>
              </a:rPr>
              <a:t>HomeTask</a:t>
            </a:r>
            <a:endParaRPr lang="en-US" sz="1000" dirty="0">
              <a:latin typeface="Bradley Hand" pitchFamily="2" charset="77"/>
              <a:cs typeface="Apple Chancery" panose="03020702040506060504" pitchFamily="66" charset="-79"/>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rad="139700">
              <a:schemeClr val="accent1">
                <a:satMod val="175000"/>
                <a:alpha val="40000"/>
              </a:schemeClr>
            </a:glow>
          </a:effectLst>
        </p:spPr>
        <p:txBody>
          <a:bodyPr spcFirstLastPara="1" wrap="square" lIns="162000" tIns="91425" rIns="162000" bIns="91425" anchor="ctr" anchorCtr="0">
            <a:noAutofit/>
          </a:bodyPr>
          <a:lstStyle/>
          <a:p>
            <a:r>
              <a:rPr lang="ru" sz="1600" dirty="0">
                <a:solidFill>
                  <a:srgbClr val="1F1F1F"/>
                </a:solidFill>
                <a:latin typeface="Google Sans"/>
                <a:sym typeface="Roboto"/>
              </a:rPr>
              <a:t>Введение</a:t>
            </a:r>
            <a:endParaRPr sz="1600" dirty="0">
              <a:solidFill>
                <a:srgbClr val="1F1F1F"/>
              </a:solidFill>
              <a:latin typeface="Google Sans"/>
              <a:sym typeface="Roboto"/>
            </a:endParaRPr>
          </a:p>
          <a:p>
            <a:r>
              <a:rPr lang="ru" sz="1600" dirty="0">
                <a:solidFill>
                  <a:srgbClr val="1F1F1F"/>
                </a:solidFill>
                <a:latin typeface="Google Sans"/>
                <a:sym typeface="Roboto"/>
              </a:rPr>
              <a:t>в Reinforcement Learning</a:t>
            </a:r>
            <a:endParaRPr sz="1600" dirty="0">
              <a:solidFill>
                <a:srgbClr val="1F1F1F"/>
              </a:solidFill>
              <a:latin typeface="Google Sans"/>
              <a:sym typeface="Roboto"/>
            </a:endParaRP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rad="122479">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Знакомство с </a:t>
            </a:r>
            <a:r>
              <a:rPr lang="en-US" dirty="0">
                <a:solidFill>
                  <a:srgbClr val="1F1F1F"/>
                </a:solidFill>
                <a:latin typeface="Google Sans"/>
                <a:sym typeface="Roboto"/>
              </a:rPr>
              <a:t>Reinforcement Learning</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530018"/>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Ключевые понятия </a:t>
            </a:r>
            <a:r>
              <a:rPr lang="en-US" dirty="0">
                <a:solidFill>
                  <a:srgbClr val="1F1F1F"/>
                </a:solidFill>
                <a:latin typeface="Google Sans"/>
                <a:sym typeface="Roboto"/>
              </a:rPr>
              <a:t>RL: </a:t>
            </a:r>
            <a:r>
              <a:rPr lang="ru-RU" dirty="0">
                <a:solidFill>
                  <a:srgbClr val="1F1F1F"/>
                </a:solidFill>
                <a:latin typeface="Google Sans"/>
                <a:sym typeface="Roboto"/>
              </a:rPr>
              <a:t>агент, среда, награда, политика</a:t>
            </a:r>
            <a:br>
              <a:rPr lang="ru-RU" dirty="0">
                <a:solidFill>
                  <a:srgbClr val="1F1F1F"/>
                </a:solidFill>
                <a:latin typeface="Google Sans"/>
                <a:sym typeface="Roboto"/>
              </a:rPr>
            </a:br>
            <a:r>
              <a:rPr lang="ru-RU" dirty="0">
                <a:solidFill>
                  <a:srgbClr val="1F1F1F"/>
                </a:solidFill>
                <a:latin typeface="Google Sans"/>
                <a:sym typeface="Roboto"/>
              </a:rPr>
              <a:t>Построение модели среды и агента</a:t>
            </a: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081746"/>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Основные алгоритмы </a:t>
            </a:r>
            <a:r>
              <a:rPr lang="en-US" dirty="0">
                <a:solidFill>
                  <a:srgbClr val="1F1F1F"/>
                </a:solidFill>
                <a:latin typeface="Google Sans"/>
                <a:sym typeface="Roboto"/>
              </a:rPr>
              <a:t>RL: Value based</a:t>
            </a:r>
            <a:endParaRPr dirty="0">
              <a:solidFill>
                <a:srgbClr val="1F1F1F"/>
              </a:solidFill>
              <a:latin typeface="Google Sans"/>
              <a:sym typeface="Roboto"/>
            </a:endParaRPr>
          </a:p>
        </p:txBody>
      </p:sp>
      <p:sp>
        <p:nvSpPr>
          <p:cNvPr id="17" name="Google Shape;271;p44">
            <a:extLst>
              <a:ext uri="{FF2B5EF4-FFF2-40B4-BE49-F238E27FC236}">
                <a16:creationId xmlns:a16="http://schemas.microsoft.com/office/drawing/2014/main" id="{93DB87C6-9A77-BE48-AFE8-9E6FD684BDEB}"/>
              </a:ext>
            </a:extLst>
          </p:cNvPr>
          <p:cNvSpPr/>
          <p:nvPr/>
        </p:nvSpPr>
        <p:spPr>
          <a:xfrm>
            <a:off x="2226713" y="3600916"/>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Основные алгоритмы </a:t>
            </a:r>
            <a:r>
              <a:rPr lang="en-US" dirty="0">
                <a:solidFill>
                  <a:srgbClr val="1F1F1F"/>
                </a:solidFill>
                <a:latin typeface="Google Sans"/>
                <a:sym typeface="Roboto"/>
              </a:rPr>
              <a:t>RL: Policy based</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cxnSpLocks/>
            <a:stCxn id="271" idx="2"/>
            <a:endCxn id="13" idx="1"/>
          </p:cNvCxnSpPr>
          <p:nvPr/>
        </p:nvCxnSpPr>
        <p:spPr>
          <a:xfrm rot="16200000" flipH="1">
            <a:off x="1515089" y="1975413"/>
            <a:ext cx="100331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218735" y="2271767"/>
            <a:ext cx="1596027"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7BABB97-37B4-2248-9138-F1BB4D6122DE}"/>
              </a:ext>
            </a:extLst>
          </p:cNvPr>
          <p:cNvCxnSpPr>
            <a:stCxn id="271" idx="2"/>
            <a:endCxn id="17" idx="1"/>
          </p:cNvCxnSpPr>
          <p:nvPr/>
        </p:nvCxnSpPr>
        <p:spPr>
          <a:xfrm rot="16200000" flipH="1">
            <a:off x="959150" y="2531352"/>
            <a:ext cx="2115197"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pic>
        <p:nvPicPr>
          <p:cNvPr id="46" name="Google Shape;530;p82">
            <a:extLst>
              <a:ext uri="{FF2B5EF4-FFF2-40B4-BE49-F238E27FC236}">
                <a16:creationId xmlns:a16="http://schemas.microsoft.com/office/drawing/2014/main" id="{43F299C2-9666-D540-A69A-8BF402009BEF}"/>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218174" y="3636915"/>
            <a:ext cx="324002" cy="324000"/>
          </a:xfrm>
          <a:prstGeom prst="rect">
            <a:avLst/>
          </a:prstGeom>
          <a:noFill/>
          <a:ln>
            <a:noFill/>
          </a:ln>
        </p:spPr>
      </p:pic>
      <p:sp>
        <p:nvSpPr>
          <p:cNvPr id="47" name="TextBox 46">
            <a:extLst>
              <a:ext uri="{FF2B5EF4-FFF2-40B4-BE49-F238E27FC236}">
                <a16:creationId xmlns:a16="http://schemas.microsoft.com/office/drawing/2014/main" id="{B64000B9-CA8D-D74A-98B4-3BFBB2C52658}"/>
              </a:ext>
            </a:extLst>
          </p:cNvPr>
          <p:cNvSpPr txBox="1"/>
          <p:nvPr/>
        </p:nvSpPr>
        <p:spPr>
          <a:xfrm rot="20748746">
            <a:off x="7577328" y="3580821"/>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spTree>
    <p:extLst>
      <p:ext uri="{BB962C8B-B14F-4D97-AF65-F5344CB8AC3E}">
        <p14:creationId xmlns:p14="http://schemas.microsoft.com/office/powerpoint/2010/main" val="24160609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en-US" sz="1600" dirty="0">
                <a:solidFill>
                  <a:schemeClr val="dk1"/>
                </a:solidFill>
                <a:latin typeface="Roboto"/>
                <a:ea typeface="Roboto"/>
                <a:cs typeface="Roboto"/>
                <a:sym typeface="Roboto"/>
              </a:rPr>
              <a:t>Deep Reinforcement Learning</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Введение в </a:t>
            </a:r>
            <a:r>
              <a:rPr lang="en-US" dirty="0">
                <a:solidFill>
                  <a:srgbClr val="1F1F1F"/>
                </a:solidFill>
                <a:latin typeface="Google Sans"/>
                <a:sym typeface="Roboto"/>
              </a:rPr>
              <a:t>Deep Reinforcement Learning</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Deep Q-Network (DQN) </a:t>
            </a:r>
            <a:r>
              <a:rPr lang="ru-RU" dirty="0">
                <a:solidFill>
                  <a:srgbClr val="1F1F1F"/>
                </a:solidFill>
                <a:latin typeface="Google Sans"/>
                <a:sym typeface="Roboto"/>
              </a:rPr>
              <a:t>алгоритм</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Policy Gradient (PG) </a:t>
            </a:r>
            <a:r>
              <a:rPr lang="ru-RU" dirty="0">
                <a:solidFill>
                  <a:srgbClr val="1F1F1F"/>
                </a:solidFill>
                <a:latin typeface="Google Sans"/>
                <a:sym typeface="Roboto"/>
              </a:rPr>
              <a:t>алгоритм</a:t>
            </a:r>
            <a:endParaRPr dirty="0">
              <a:solidFill>
                <a:srgbClr val="1F1F1F"/>
              </a:solidFill>
              <a:latin typeface="Google Sans"/>
              <a:sym typeface="Roboto"/>
            </a:endParaRP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48207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Actor-Critic </a:t>
            </a:r>
            <a:r>
              <a:rPr lang="ru-RU" dirty="0">
                <a:solidFill>
                  <a:srgbClr val="1F1F1F"/>
                </a:solidFill>
                <a:latin typeface="Google Sans"/>
                <a:sym typeface="Roboto"/>
              </a:rPr>
              <a:t>алгоритм</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018572" y="2471930"/>
            <a:ext cx="199635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bg1">
                        <a:lumMod val="85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pic>
        <p:nvPicPr>
          <p:cNvPr id="31" name="Google Shape;530;p82">
            <a:extLst>
              <a:ext uri="{FF2B5EF4-FFF2-40B4-BE49-F238E27FC236}">
                <a16:creationId xmlns:a16="http://schemas.microsoft.com/office/drawing/2014/main" id="{85C6D6D7-CE03-954D-80A0-524917F365D5}"/>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175215" y="2453420"/>
            <a:ext cx="324002" cy="324000"/>
          </a:xfrm>
          <a:prstGeom prst="rect">
            <a:avLst/>
          </a:prstGeom>
          <a:noFill/>
          <a:ln>
            <a:noFill/>
          </a:ln>
        </p:spPr>
      </p:pic>
      <p:sp>
        <p:nvSpPr>
          <p:cNvPr id="32" name="TextBox 31">
            <a:extLst>
              <a:ext uri="{FF2B5EF4-FFF2-40B4-BE49-F238E27FC236}">
                <a16:creationId xmlns:a16="http://schemas.microsoft.com/office/drawing/2014/main" id="{1FDC4025-0516-C64C-B1CE-6EEB38C1DB07}"/>
              </a:ext>
            </a:extLst>
          </p:cNvPr>
          <p:cNvSpPr txBox="1"/>
          <p:nvPr/>
        </p:nvSpPr>
        <p:spPr>
          <a:xfrm rot="20748746">
            <a:off x="7534369" y="2397326"/>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pic>
        <p:nvPicPr>
          <p:cNvPr id="33" name="Google Shape;530;p82">
            <a:extLst>
              <a:ext uri="{FF2B5EF4-FFF2-40B4-BE49-F238E27FC236}">
                <a16:creationId xmlns:a16="http://schemas.microsoft.com/office/drawing/2014/main" id="{1E70FE6D-9707-554D-A77C-32B4E0033025}"/>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186931" y="3516318"/>
            <a:ext cx="324002" cy="324000"/>
          </a:xfrm>
          <a:prstGeom prst="rect">
            <a:avLst/>
          </a:prstGeom>
          <a:noFill/>
          <a:ln>
            <a:noFill/>
          </a:ln>
        </p:spPr>
      </p:pic>
      <p:sp>
        <p:nvSpPr>
          <p:cNvPr id="34" name="TextBox 33">
            <a:extLst>
              <a:ext uri="{FF2B5EF4-FFF2-40B4-BE49-F238E27FC236}">
                <a16:creationId xmlns:a16="http://schemas.microsoft.com/office/drawing/2014/main" id="{E73F6CCE-3421-0F41-BADD-782C8BB884F8}"/>
              </a:ext>
            </a:extLst>
          </p:cNvPr>
          <p:cNvSpPr txBox="1"/>
          <p:nvPr/>
        </p:nvSpPr>
        <p:spPr>
          <a:xfrm rot="20748746">
            <a:off x="7546085" y="3460224"/>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sp>
        <p:nvSpPr>
          <p:cNvPr id="25" name="Google Shape;271;p44">
            <a:extLst>
              <a:ext uri="{FF2B5EF4-FFF2-40B4-BE49-F238E27FC236}">
                <a16:creationId xmlns:a16="http://schemas.microsoft.com/office/drawing/2014/main" id="{6AAFEF18-6AF7-D742-BED8-1EE0FB9F9DFF}"/>
              </a:ext>
            </a:extLst>
          </p:cNvPr>
          <p:cNvSpPr/>
          <p:nvPr/>
        </p:nvSpPr>
        <p:spPr>
          <a:xfrm>
            <a:off x="2226712" y="4014196"/>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TRPO -&gt; PPO</a:t>
            </a:r>
            <a:endParaRPr lang="ru-RU" dirty="0">
              <a:solidFill>
                <a:srgbClr val="1F1F1F"/>
              </a:solidFill>
              <a:latin typeface="Google Sans"/>
              <a:sym typeface="Roboto"/>
            </a:endParaRPr>
          </a:p>
        </p:txBody>
      </p:sp>
      <p:sp>
        <p:nvSpPr>
          <p:cNvPr id="35" name="Google Shape;271;p44">
            <a:extLst>
              <a:ext uri="{FF2B5EF4-FFF2-40B4-BE49-F238E27FC236}">
                <a16:creationId xmlns:a16="http://schemas.microsoft.com/office/drawing/2014/main" id="{5155F389-DB3A-4A42-A2CE-75E4C4014960}"/>
              </a:ext>
            </a:extLst>
          </p:cNvPr>
          <p:cNvSpPr/>
          <p:nvPr/>
        </p:nvSpPr>
        <p:spPr>
          <a:xfrm>
            <a:off x="2226711" y="4540703"/>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en-US" dirty="0">
                <a:solidFill>
                  <a:srgbClr val="1F1F1F"/>
                </a:solidFill>
                <a:latin typeface="Google Sans"/>
                <a:sym typeface="Roboto"/>
              </a:rPr>
              <a:t>DDPG -&gt; TD3 -&gt; LSTM-TD3</a:t>
            </a:r>
            <a:endParaRPr dirty="0">
              <a:solidFill>
                <a:srgbClr val="1F1F1F"/>
              </a:solidFill>
              <a:latin typeface="Google Sans"/>
              <a:sym typeface="Roboto"/>
            </a:endParaRPr>
          </a:p>
        </p:txBody>
      </p:sp>
      <p:cxnSp>
        <p:nvCxnSpPr>
          <p:cNvPr id="36" name="Elbow Connector 35">
            <a:extLst>
              <a:ext uri="{FF2B5EF4-FFF2-40B4-BE49-F238E27FC236}">
                <a16:creationId xmlns:a16="http://schemas.microsoft.com/office/drawing/2014/main" id="{87453B9F-3AC2-D04F-AE18-4F58FD4BFF65}"/>
              </a:ext>
            </a:extLst>
          </p:cNvPr>
          <p:cNvCxnSpPr>
            <a:cxnSpLocks/>
            <a:stCxn id="271" idx="2"/>
            <a:endCxn id="25" idx="1"/>
          </p:cNvCxnSpPr>
          <p:nvPr/>
        </p:nvCxnSpPr>
        <p:spPr>
          <a:xfrm rot="16200000" flipH="1">
            <a:off x="752510" y="2737993"/>
            <a:ext cx="2528477" cy="41992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DF34340-E2A6-A843-9603-9C8D637AE52D}"/>
              </a:ext>
            </a:extLst>
          </p:cNvPr>
          <p:cNvCxnSpPr>
            <a:cxnSpLocks/>
            <a:stCxn id="271" idx="2"/>
            <a:endCxn id="35" idx="1"/>
          </p:cNvCxnSpPr>
          <p:nvPr/>
        </p:nvCxnSpPr>
        <p:spPr>
          <a:xfrm rot="16200000" flipH="1">
            <a:off x="489255" y="3001247"/>
            <a:ext cx="3054984" cy="41992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64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en-US" sz="1600" dirty="0">
                <a:solidFill>
                  <a:schemeClr val="dk1"/>
                </a:solidFill>
                <a:latin typeface="Roboto"/>
                <a:ea typeface="Roboto"/>
                <a:cs typeface="Roboto"/>
                <a:sym typeface="Roboto"/>
              </a:rPr>
              <a:t>Advanced Reinforcement Learning</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Обучение с использованием модели среды, часть 1</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Обучение с использованием модели среды, часть 2</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Иерархическое обучение с подкреплением</a:t>
            </a:r>
            <a:endParaRPr dirty="0">
              <a:solidFill>
                <a:srgbClr val="1F1F1F"/>
              </a:solidFill>
              <a:latin typeface="Google Sans"/>
              <a:sym typeface="Roboto"/>
            </a:endParaRP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48207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err="1">
                <a:solidFill>
                  <a:srgbClr val="1F1F1F"/>
                </a:solidFill>
                <a:latin typeface="Google Sans"/>
                <a:sym typeface="Roboto"/>
              </a:rPr>
              <a:t>Многоагентное</a:t>
            </a:r>
            <a:r>
              <a:rPr lang="ru-RU" dirty="0">
                <a:solidFill>
                  <a:srgbClr val="1F1F1F"/>
                </a:solidFill>
                <a:latin typeface="Google Sans"/>
                <a:sym typeface="Roboto"/>
              </a:rPr>
              <a:t> обучение и кооперация агентов</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018572" y="2471930"/>
            <a:ext cx="199635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pic>
        <p:nvPicPr>
          <p:cNvPr id="33" name="Google Shape;530;p82">
            <a:extLst>
              <a:ext uri="{FF2B5EF4-FFF2-40B4-BE49-F238E27FC236}">
                <a16:creationId xmlns:a16="http://schemas.microsoft.com/office/drawing/2014/main" id="{3F1CFE2F-28F6-854C-B875-84E1551E53BA}"/>
              </a:ext>
            </a:extLst>
          </p:cNvPr>
          <p:cNvPicPr preferRelativeResize="0">
            <a:picLocks noChangeAspect="1"/>
          </p:cNvPicPr>
          <p:nvPr/>
        </p:nvPicPr>
        <p:blipFill rotWithShape="1">
          <a:blip r:embed="rId3">
            <a:alphaModFix/>
            <a:duotone>
              <a:schemeClr val="accent5">
                <a:shade val="45000"/>
                <a:satMod val="135000"/>
              </a:schemeClr>
              <a:prstClr val="white"/>
            </a:duotone>
          </a:blip>
          <a:srcRect/>
          <a:stretch/>
        </p:blipFill>
        <p:spPr>
          <a:xfrm>
            <a:off x="7175215" y="2453420"/>
            <a:ext cx="324002" cy="324000"/>
          </a:xfrm>
          <a:prstGeom prst="rect">
            <a:avLst/>
          </a:prstGeom>
          <a:noFill/>
          <a:ln>
            <a:noFill/>
          </a:ln>
        </p:spPr>
      </p:pic>
      <p:sp>
        <p:nvSpPr>
          <p:cNvPr id="34" name="TextBox 33">
            <a:extLst>
              <a:ext uri="{FF2B5EF4-FFF2-40B4-BE49-F238E27FC236}">
                <a16:creationId xmlns:a16="http://schemas.microsoft.com/office/drawing/2014/main" id="{5AAA4539-F01D-3B46-8649-E7BCB5ED75D3}"/>
              </a:ext>
            </a:extLst>
          </p:cNvPr>
          <p:cNvSpPr txBox="1"/>
          <p:nvPr/>
        </p:nvSpPr>
        <p:spPr>
          <a:xfrm rot="20748746">
            <a:off x="7534369" y="2397326"/>
            <a:ext cx="936475" cy="307777"/>
          </a:xfrm>
          <a:prstGeom prst="rect">
            <a:avLst/>
          </a:prstGeom>
          <a:noFill/>
        </p:spPr>
        <p:txBody>
          <a:bodyPr wrap="none" rtlCol="0">
            <a:spAutoFit/>
          </a:bodyPr>
          <a:lstStyle/>
          <a:p>
            <a:r>
              <a:rPr lang="en-US" dirty="0" err="1">
                <a:latin typeface="AkayaTelivigala" pitchFamily="2" charset="77"/>
                <a:cs typeface="Apple Chancery" panose="03020702040506060504" pitchFamily="66" charset="-79"/>
              </a:rPr>
              <a:t>HomeTask</a:t>
            </a:r>
            <a:endParaRPr lang="en-US" dirty="0">
              <a:latin typeface="Bradley Hand" pitchFamily="2" charset="77"/>
              <a:cs typeface="Apple Chancery" panose="03020702040506060504" pitchFamily="66" charset="-79"/>
            </a:endParaRPr>
          </a:p>
        </p:txBody>
      </p:sp>
      <p:sp>
        <p:nvSpPr>
          <p:cNvPr id="24" name="Google Shape;271;p44">
            <a:extLst>
              <a:ext uri="{FF2B5EF4-FFF2-40B4-BE49-F238E27FC236}">
                <a16:creationId xmlns:a16="http://schemas.microsoft.com/office/drawing/2014/main" id="{755F353F-0B1F-B440-BA17-EF3647C41A67}"/>
              </a:ext>
            </a:extLst>
          </p:cNvPr>
          <p:cNvSpPr/>
          <p:nvPr/>
        </p:nvSpPr>
        <p:spPr>
          <a:xfrm>
            <a:off x="2226713" y="401068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Выбор темы и организация проектной работы</a:t>
            </a:r>
            <a:endParaRPr dirty="0">
              <a:solidFill>
                <a:srgbClr val="1F1F1F"/>
              </a:solidFill>
              <a:latin typeface="Google Sans"/>
              <a:sym typeface="Roboto"/>
            </a:endParaRPr>
          </a:p>
        </p:txBody>
      </p:sp>
      <p:cxnSp>
        <p:nvCxnSpPr>
          <p:cNvPr id="30" name="Elbow Connector 29">
            <a:extLst>
              <a:ext uri="{FF2B5EF4-FFF2-40B4-BE49-F238E27FC236}">
                <a16:creationId xmlns:a16="http://schemas.microsoft.com/office/drawing/2014/main" id="{CC92A012-1145-1246-AD75-982BADB552EE}"/>
              </a:ext>
            </a:extLst>
          </p:cNvPr>
          <p:cNvCxnSpPr>
            <a:cxnSpLocks/>
            <a:stCxn id="271" idx="2"/>
            <a:endCxn id="24" idx="1"/>
          </p:cNvCxnSpPr>
          <p:nvPr/>
        </p:nvCxnSpPr>
        <p:spPr>
          <a:xfrm rot="16200000" flipH="1">
            <a:off x="754267" y="2736235"/>
            <a:ext cx="252496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7381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en-US" sz="1600" dirty="0">
                <a:solidFill>
                  <a:schemeClr val="dk1"/>
                </a:solidFill>
                <a:latin typeface="Roboto"/>
                <a:ea typeface="Roboto"/>
                <a:cs typeface="Roboto"/>
                <a:sym typeface="Roboto"/>
              </a:rPr>
              <a:t>Reinforcement Learning </a:t>
            </a:r>
            <a:r>
              <a:rPr lang="ru-RU" sz="1600" dirty="0">
                <a:solidFill>
                  <a:schemeClr val="dk1"/>
                </a:solidFill>
                <a:latin typeface="Roboto"/>
                <a:ea typeface="Roboto"/>
                <a:cs typeface="Roboto"/>
                <a:sym typeface="Roboto"/>
              </a:rPr>
              <a:t>в реальных задачах</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игровой индустрии</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робототехнике</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рекомендательных системах</a:t>
            </a:r>
            <a:endParaRPr dirty="0">
              <a:solidFill>
                <a:srgbClr val="1F1F1F"/>
              </a:solidFill>
              <a:latin typeface="Google Sans"/>
              <a:sym typeface="Roboto"/>
            </a:endParaRPr>
          </a:p>
        </p:txBody>
      </p:sp>
      <p:sp>
        <p:nvSpPr>
          <p:cNvPr id="16" name="Google Shape;271;p44">
            <a:extLst>
              <a:ext uri="{FF2B5EF4-FFF2-40B4-BE49-F238E27FC236}">
                <a16:creationId xmlns:a16="http://schemas.microsoft.com/office/drawing/2014/main" id="{7A56B114-1520-2F4F-BC28-2EADE862D379}"/>
              </a:ext>
            </a:extLst>
          </p:cNvPr>
          <p:cNvSpPr/>
          <p:nvPr/>
        </p:nvSpPr>
        <p:spPr>
          <a:xfrm>
            <a:off x="2226713" y="3482071"/>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задаче кредитного </a:t>
            </a:r>
            <a:r>
              <a:rPr lang="ru-RU" dirty="0" err="1">
                <a:solidFill>
                  <a:srgbClr val="1F1F1F"/>
                </a:solidFill>
                <a:latin typeface="Google Sans"/>
                <a:sym typeface="Roboto"/>
              </a:rPr>
              <a:t>скоринга</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B9CA35D-F3DD-2349-BB63-178A3D48C12C}"/>
              </a:ext>
            </a:extLst>
          </p:cNvPr>
          <p:cNvCxnSpPr>
            <a:stCxn id="271" idx="2"/>
            <a:endCxn id="16" idx="1"/>
          </p:cNvCxnSpPr>
          <p:nvPr/>
        </p:nvCxnSpPr>
        <p:spPr>
          <a:xfrm rot="16200000" flipH="1">
            <a:off x="1018572" y="2471930"/>
            <a:ext cx="1996352"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rgbClr val="FFD966"/>
                    </a:solidFill>
                  </a:tcPr>
                </a:tc>
                <a:extLst>
                  <a:ext uri="{0D108BD9-81ED-4DB2-BD59-A6C34878D82A}">
                    <a16:rowId xmlns:a16="http://schemas.microsoft.com/office/drawing/2014/main" val="97753204"/>
                  </a:ext>
                </a:extLst>
              </a:tr>
            </a:tbl>
          </a:graphicData>
        </a:graphic>
      </p:graphicFrame>
      <p:sp>
        <p:nvSpPr>
          <p:cNvPr id="21" name="Google Shape;271;p44">
            <a:extLst>
              <a:ext uri="{FF2B5EF4-FFF2-40B4-BE49-F238E27FC236}">
                <a16:creationId xmlns:a16="http://schemas.microsoft.com/office/drawing/2014/main" id="{E3F9BED0-D7E7-2341-8AE5-D7D3EAFD76DD}"/>
              </a:ext>
            </a:extLst>
          </p:cNvPr>
          <p:cNvSpPr/>
          <p:nvPr/>
        </p:nvSpPr>
        <p:spPr>
          <a:xfrm>
            <a:off x="2226713" y="4012092"/>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Применение </a:t>
            </a:r>
            <a:r>
              <a:rPr lang="en-US" dirty="0">
                <a:solidFill>
                  <a:srgbClr val="1F1F1F"/>
                </a:solidFill>
                <a:latin typeface="Google Sans"/>
                <a:sym typeface="Roboto"/>
              </a:rPr>
              <a:t>RL </a:t>
            </a:r>
            <a:r>
              <a:rPr lang="ru-RU" dirty="0">
                <a:solidFill>
                  <a:srgbClr val="1F1F1F"/>
                </a:solidFill>
                <a:latin typeface="Google Sans"/>
                <a:sym typeface="Roboto"/>
              </a:rPr>
              <a:t>в управлении финансовым портфелем</a:t>
            </a:r>
            <a:endParaRPr dirty="0">
              <a:solidFill>
                <a:srgbClr val="1F1F1F"/>
              </a:solidFill>
              <a:latin typeface="Google Sans"/>
              <a:sym typeface="Roboto"/>
            </a:endParaRPr>
          </a:p>
        </p:txBody>
      </p:sp>
      <p:cxnSp>
        <p:nvCxnSpPr>
          <p:cNvPr id="22" name="Elbow Connector 21">
            <a:extLst>
              <a:ext uri="{FF2B5EF4-FFF2-40B4-BE49-F238E27FC236}">
                <a16:creationId xmlns:a16="http://schemas.microsoft.com/office/drawing/2014/main" id="{AE35560F-9E10-534D-9CE5-B89267D68AC9}"/>
              </a:ext>
            </a:extLst>
          </p:cNvPr>
          <p:cNvCxnSpPr>
            <a:cxnSpLocks/>
            <a:stCxn id="271" idx="2"/>
            <a:endCxn id="21" idx="1"/>
          </p:cNvCxnSpPr>
          <p:nvPr/>
        </p:nvCxnSpPr>
        <p:spPr>
          <a:xfrm rot="16200000" flipH="1">
            <a:off x="753562" y="2736940"/>
            <a:ext cx="2526373"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6227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Программа курса</a:t>
            </a:r>
            <a:endParaRPr dirty="0"/>
          </a:p>
        </p:txBody>
      </p:sp>
      <p:sp>
        <p:nvSpPr>
          <p:cNvPr id="271" name="Google Shape;271;p44"/>
          <p:cNvSpPr/>
          <p:nvPr/>
        </p:nvSpPr>
        <p:spPr>
          <a:xfrm>
            <a:off x="500550" y="1104419"/>
            <a:ext cx="2612467" cy="5793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pPr marL="0" lvl="0" indent="0" algn="l" rtl="0">
              <a:spcBef>
                <a:spcPts val="0"/>
              </a:spcBef>
              <a:spcAft>
                <a:spcPts val="0"/>
              </a:spcAft>
              <a:buNone/>
            </a:pPr>
            <a:r>
              <a:rPr lang="ru-RU" sz="1600" dirty="0">
                <a:solidFill>
                  <a:schemeClr val="dk1"/>
                </a:solidFill>
                <a:latin typeface="Roboto"/>
                <a:ea typeface="Roboto"/>
                <a:cs typeface="Roboto"/>
                <a:sym typeface="Roboto"/>
              </a:rPr>
              <a:t>Проектная работа</a:t>
            </a:r>
          </a:p>
        </p:txBody>
      </p:sp>
      <p:sp>
        <p:nvSpPr>
          <p:cNvPr id="12" name="Google Shape;271;p44">
            <a:extLst>
              <a:ext uri="{FF2B5EF4-FFF2-40B4-BE49-F238E27FC236}">
                <a16:creationId xmlns:a16="http://schemas.microsoft.com/office/drawing/2014/main" id="{D8FD06C8-E377-A548-A8E0-938A22A6A104}"/>
              </a:ext>
            </a:extLst>
          </p:cNvPr>
          <p:cNvSpPr/>
          <p:nvPr/>
        </p:nvSpPr>
        <p:spPr>
          <a:xfrm>
            <a:off x="2226713" y="1892008"/>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Консультация по проектам и домашним заданиям</a:t>
            </a:r>
            <a:endParaRPr dirty="0">
              <a:solidFill>
                <a:srgbClr val="1F1F1F"/>
              </a:solidFill>
              <a:latin typeface="Google Sans"/>
              <a:sym typeface="Roboto"/>
            </a:endParaRPr>
          </a:p>
        </p:txBody>
      </p:sp>
      <p:sp>
        <p:nvSpPr>
          <p:cNvPr id="13" name="Google Shape;271;p44">
            <a:extLst>
              <a:ext uri="{FF2B5EF4-FFF2-40B4-BE49-F238E27FC236}">
                <a16:creationId xmlns:a16="http://schemas.microsoft.com/office/drawing/2014/main" id="{0FE2E67F-87DB-BA4A-8DD0-D5FDE2391C49}"/>
              </a:ext>
            </a:extLst>
          </p:cNvPr>
          <p:cNvSpPr/>
          <p:nvPr/>
        </p:nvSpPr>
        <p:spPr>
          <a:xfrm>
            <a:off x="2226713" y="2422029"/>
            <a:ext cx="5355965"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Предзащита</a:t>
            </a:r>
          </a:p>
        </p:txBody>
      </p:sp>
      <p:sp>
        <p:nvSpPr>
          <p:cNvPr id="15" name="Google Shape;271;p44">
            <a:extLst>
              <a:ext uri="{FF2B5EF4-FFF2-40B4-BE49-F238E27FC236}">
                <a16:creationId xmlns:a16="http://schemas.microsoft.com/office/drawing/2014/main" id="{55C6BCEC-9B97-6546-93F2-CDA7BE006328}"/>
              </a:ext>
            </a:extLst>
          </p:cNvPr>
          <p:cNvSpPr/>
          <p:nvPr/>
        </p:nvSpPr>
        <p:spPr>
          <a:xfrm>
            <a:off x="2226713" y="2952050"/>
            <a:ext cx="3035751" cy="396000"/>
          </a:xfrm>
          <a:prstGeom prst="roundRect">
            <a:avLst>
              <a:gd name="adj" fmla="val 16667"/>
            </a:avLst>
          </a:prstGeom>
          <a:solidFill>
            <a:srgbClr val="FFD966"/>
          </a:solidFill>
          <a:ln>
            <a:noFill/>
          </a:ln>
          <a:effectLst>
            <a:glow>
              <a:schemeClr val="accent1">
                <a:satMod val="175000"/>
                <a:alpha val="40000"/>
              </a:schemeClr>
            </a:glow>
          </a:effectLst>
        </p:spPr>
        <p:txBody>
          <a:bodyPr spcFirstLastPara="1" wrap="square" lIns="162000" tIns="91425" rIns="162000" bIns="91425" anchor="ctr" anchorCtr="0">
            <a:noAutofit/>
          </a:bodyPr>
          <a:lstStyle/>
          <a:p>
            <a:r>
              <a:rPr lang="ru-RU" dirty="0">
                <a:solidFill>
                  <a:srgbClr val="1F1F1F"/>
                </a:solidFill>
                <a:latin typeface="Google Sans"/>
                <a:sym typeface="Roboto"/>
              </a:rPr>
              <a:t>Защита проектных работ</a:t>
            </a:r>
            <a:endParaRPr dirty="0">
              <a:solidFill>
                <a:srgbClr val="1F1F1F"/>
              </a:solidFill>
              <a:latin typeface="Google Sans"/>
              <a:sym typeface="Roboto"/>
            </a:endParaRPr>
          </a:p>
        </p:txBody>
      </p:sp>
      <p:cxnSp>
        <p:nvCxnSpPr>
          <p:cNvPr id="3" name="Elbow Connector 2">
            <a:extLst>
              <a:ext uri="{FF2B5EF4-FFF2-40B4-BE49-F238E27FC236}">
                <a16:creationId xmlns:a16="http://schemas.microsoft.com/office/drawing/2014/main" id="{C1180B41-AAC0-2546-8533-191E5D9B7F77}"/>
              </a:ext>
            </a:extLst>
          </p:cNvPr>
          <p:cNvCxnSpPr>
            <a:cxnSpLocks/>
            <a:stCxn id="271" idx="2"/>
            <a:endCxn id="12" idx="1"/>
          </p:cNvCxnSpPr>
          <p:nvPr/>
        </p:nvCxnSpPr>
        <p:spPr>
          <a:xfrm rot="16200000" flipH="1">
            <a:off x="1813604" y="1676898"/>
            <a:ext cx="406289"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F828FA00-64F5-D64E-A4E8-78AD68A71E2D}"/>
              </a:ext>
            </a:extLst>
          </p:cNvPr>
          <p:cNvCxnSpPr>
            <a:stCxn id="271" idx="2"/>
            <a:endCxn id="13" idx="1"/>
          </p:cNvCxnSpPr>
          <p:nvPr/>
        </p:nvCxnSpPr>
        <p:spPr>
          <a:xfrm rot="16200000" flipH="1">
            <a:off x="1548593" y="1941909"/>
            <a:ext cx="936310"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09552CD-5AFB-3C41-BD1B-73124950E9F0}"/>
              </a:ext>
            </a:extLst>
          </p:cNvPr>
          <p:cNvCxnSpPr>
            <a:cxnSpLocks/>
            <a:stCxn id="271" idx="2"/>
            <a:endCxn id="15" idx="1"/>
          </p:cNvCxnSpPr>
          <p:nvPr/>
        </p:nvCxnSpPr>
        <p:spPr>
          <a:xfrm rot="16200000" flipH="1">
            <a:off x="1283583" y="2206919"/>
            <a:ext cx="1466331" cy="4199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3">
            <a:extLst>
              <a:ext uri="{FF2B5EF4-FFF2-40B4-BE49-F238E27FC236}">
                <a16:creationId xmlns:a16="http://schemas.microsoft.com/office/drawing/2014/main" id="{7207DC4F-0418-0E43-AEA2-26001954E05D}"/>
              </a:ext>
            </a:extLst>
          </p:cNvPr>
          <p:cNvGraphicFramePr>
            <a:graphicFrameLocks noGrp="1"/>
          </p:cNvGraphicFramePr>
          <p:nvPr/>
        </p:nvGraphicFramePr>
        <p:xfrm>
          <a:off x="5355768" y="573874"/>
          <a:ext cx="2226910" cy="304800"/>
        </p:xfrm>
        <a:graphic>
          <a:graphicData uri="http://schemas.openxmlformats.org/drawingml/2006/table">
            <a:tbl>
              <a:tblPr firstRow="1" bandRow="1"/>
              <a:tblGrid>
                <a:gridCol w="445382">
                  <a:extLst>
                    <a:ext uri="{9D8B030D-6E8A-4147-A177-3AD203B41FA5}">
                      <a16:colId xmlns:a16="http://schemas.microsoft.com/office/drawing/2014/main" val="884960188"/>
                    </a:ext>
                  </a:extLst>
                </a:gridCol>
                <a:gridCol w="445382">
                  <a:extLst>
                    <a:ext uri="{9D8B030D-6E8A-4147-A177-3AD203B41FA5}">
                      <a16:colId xmlns:a16="http://schemas.microsoft.com/office/drawing/2014/main" val="1334008315"/>
                    </a:ext>
                  </a:extLst>
                </a:gridCol>
                <a:gridCol w="445382">
                  <a:extLst>
                    <a:ext uri="{9D8B030D-6E8A-4147-A177-3AD203B41FA5}">
                      <a16:colId xmlns:a16="http://schemas.microsoft.com/office/drawing/2014/main" val="3209860974"/>
                    </a:ext>
                  </a:extLst>
                </a:gridCol>
                <a:gridCol w="445382">
                  <a:extLst>
                    <a:ext uri="{9D8B030D-6E8A-4147-A177-3AD203B41FA5}">
                      <a16:colId xmlns:a16="http://schemas.microsoft.com/office/drawing/2014/main" val="4238538779"/>
                    </a:ext>
                  </a:extLst>
                </a:gridCol>
                <a:gridCol w="445382">
                  <a:extLst>
                    <a:ext uri="{9D8B030D-6E8A-4147-A177-3AD203B41FA5}">
                      <a16:colId xmlns:a16="http://schemas.microsoft.com/office/drawing/2014/main" val="4263781807"/>
                    </a:ext>
                  </a:extLst>
                </a:gridCol>
              </a:tblGrid>
              <a:tr h="250242">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accent1">
                        <a:lumMod val="60000"/>
                        <a:lumOff val="40000"/>
                      </a:schemeClr>
                    </a:solidFill>
                  </a:tcPr>
                </a:tc>
                <a:extLst>
                  <a:ext uri="{0D108BD9-81ED-4DB2-BD59-A6C34878D82A}">
                    <a16:rowId xmlns:a16="http://schemas.microsoft.com/office/drawing/2014/main" val="97753204"/>
                  </a:ext>
                </a:extLst>
              </a:tr>
            </a:tbl>
          </a:graphicData>
        </a:graphic>
      </p:graphicFrame>
      <p:pic>
        <p:nvPicPr>
          <p:cNvPr id="4" name="Picture 3">
            <a:extLst>
              <a:ext uri="{FF2B5EF4-FFF2-40B4-BE49-F238E27FC236}">
                <a16:creationId xmlns:a16="http://schemas.microsoft.com/office/drawing/2014/main" id="{7D3A5F98-F024-0E46-989B-34E1B0491808}"/>
              </a:ext>
            </a:extLst>
          </p:cNvPr>
          <p:cNvPicPr>
            <a:picLocks noChangeAspect="1"/>
          </p:cNvPicPr>
          <p:nvPr/>
        </p:nvPicPr>
        <p:blipFill>
          <a:blip r:embed="rId3"/>
          <a:stretch>
            <a:fillRect/>
          </a:stretch>
        </p:blipFill>
        <p:spPr>
          <a:xfrm>
            <a:off x="5416464" y="2943932"/>
            <a:ext cx="2989203" cy="1992802"/>
          </a:xfrm>
          <a:prstGeom prst="rect">
            <a:avLst/>
          </a:prstGeom>
          <a:effectLst>
            <a:softEdge rad="0"/>
          </a:effectLst>
        </p:spPr>
      </p:pic>
    </p:spTree>
    <p:extLst>
      <p:ext uri="{BB962C8B-B14F-4D97-AF65-F5344CB8AC3E}">
        <p14:creationId xmlns:p14="http://schemas.microsoft.com/office/powerpoint/2010/main" val="6252229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102"/>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Рефлексия</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7"/>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b="1"/>
              <a:t>Правила вебинара</a:t>
            </a:r>
            <a:endParaRPr b="1"/>
          </a:p>
        </p:txBody>
      </p:sp>
      <p:sp>
        <p:nvSpPr>
          <p:cNvPr id="305" name="Google Shape;305;p67"/>
          <p:cNvSpPr/>
          <p:nvPr/>
        </p:nvSpPr>
        <p:spPr>
          <a:xfrm>
            <a:off x="5730575" y="-8062"/>
            <a:ext cx="3413400" cy="51435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 name="Google Shape;307;p67"/>
          <p:cNvPicPr preferRelativeResize="0"/>
          <p:nvPr/>
        </p:nvPicPr>
        <p:blipFill rotWithShape="1">
          <a:blip r:embed="rId3">
            <a:alphaModFix/>
          </a:blip>
          <a:srcRect/>
          <a:stretch/>
        </p:blipFill>
        <p:spPr>
          <a:xfrm>
            <a:off x="837650" y="3494081"/>
            <a:ext cx="692621" cy="692620"/>
          </a:xfrm>
          <a:prstGeom prst="rect">
            <a:avLst/>
          </a:prstGeom>
          <a:noFill/>
          <a:ln>
            <a:noFill/>
          </a:ln>
        </p:spPr>
      </p:pic>
      <p:pic>
        <p:nvPicPr>
          <p:cNvPr id="308" name="Google Shape;308;p67"/>
          <p:cNvPicPr preferRelativeResize="0"/>
          <p:nvPr/>
        </p:nvPicPr>
        <p:blipFill rotWithShape="1">
          <a:blip r:embed="rId4">
            <a:alphaModFix/>
          </a:blip>
          <a:srcRect/>
          <a:stretch/>
        </p:blipFill>
        <p:spPr>
          <a:xfrm>
            <a:off x="837650" y="1510213"/>
            <a:ext cx="692621" cy="692620"/>
          </a:xfrm>
          <a:prstGeom prst="rect">
            <a:avLst/>
          </a:prstGeom>
          <a:noFill/>
          <a:ln>
            <a:noFill/>
          </a:ln>
        </p:spPr>
      </p:pic>
      <p:sp>
        <p:nvSpPr>
          <p:cNvPr id="309" name="Google Shape;309;p67"/>
          <p:cNvSpPr txBox="1"/>
          <p:nvPr/>
        </p:nvSpPr>
        <p:spPr>
          <a:xfrm>
            <a:off x="1654525" y="1480850"/>
            <a:ext cx="2475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Активно</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участвуем</a:t>
            </a:r>
            <a:endParaRPr sz="1500">
              <a:latin typeface="Roboto"/>
              <a:ea typeface="Roboto"/>
              <a:cs typeface="Roboto"/>
              <a:sym typeface="Roboto"/>
            </a:endParaRPr>
          </a:p>
        </p:txBody>
      </p:sp>
      <p:sp>
        <p:nvSpPr>
          <p:cNvPr id="310" name="Google Shape;310;p67"/>
          <p:cNvSpPr txBox="1"/>
          <p:nvPr/>
        </p:nvSpPr>
        <p:spPr>
          <a:xfrm>
            <a:off x="1654525" y="3517859"/>
            <a:ext cx="323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Вопросы вижу в чате,</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могу ответить не сразу</a:t>
            </a:r>
            <a:endParaRPr sz="1500">
              <a:latin typeface="Roboto"/>
              <a:ea typeface="Roboto"/>
              <a:cs typeface="Roboto"/>
              <a:sym typeface="Roboto"/>
            </a:endParaRPr>
          </a:p>
        </p:txBody>
      </p:sp>
      <p:pic>
        <p:nvPicPr>
          <p:cNvPr id="311" name="Google Shape;311;p67"/>
          <p:cNvPicPr preferRelativeResize="0"/>
          <p:nvPr/>
        </p:nvPicPr>
        <p:blipFill rotWithShape="1">
          <a:blip r:embed="rId5">
            <a:alphaModFix/>
          </a:blip>
          <a:srcRect/>
          <a:stretch/>
        </p:blipFill>
        <p:spPr>
          <a:xfrm>
            <a:off x="837651" y="2514043"/>
            <a:ext cx="692621" cy="692599"/>
          </a:xfrm>
          <a:prstGeom prst="rect">
            <a:avLst/>
          </a:prstGeom>
          <a:noFill/>
          <a:ln>
            <a:noFill/>
          </a:ln>
        </p:spPr>
      </p:pic>
      <p:sp>
        <p:nvSpPr>
          <p:cNvPr id="312" name="Google Shape;312;p67"/>
          <p:cNvSpPr txBox="1"/>
          <p:nvPr/>
        </p:nvSpPr>
        <p:spPr>
          <a:xfrm>
            <a:off x="1654525" y="2519056"/>
            <a:ext cx="323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Roboto"/>
                <a:ea typeface="Roboto"/>
                <a:cs typeface="Roboto"/>
                <a:sym typeface="Roboto"/>
              </a:rPr>
              <a:t>Задаем вопрос</a:t>
            </a:r>
            <a:endParaRPr sz="1500">
              <a:latin typeface="Roboto"/>
              <a:ea typeface="Roboto"/>
              <a:cs typeface="Roboto"/>
              <a:sym typeface="Roboto"/>
            </a:endParaRPr>
          </a:p>
          <a:p>
            <a:pPr marL="0" lvl="0" indent="0" algn="l" rtl="0">
              <a:spcBef>
                <a:spcPts val="0"/>
              </a:spcBef>
              <a:spcAft>
                <a:spcPts val="0"/>
              </a:spcAft>
              <a:buNone/>
            </a:pPr>
            <a:r>
              <a:rPr lang="ru" sz="1500">
                <a:latin typeface="Roboto"/>
                <a:ea typeface="Roboto"/>
                <a:cs typeface="Roboto"/>
                <a:sym typeface="Roboto"/>
              </a:rPr>
              <a:t>в чат</a:t>
            </a:r>
            <a:endParaRPr sz="1500">
              <a:latin typeface="Roboto"/>
              <a:ea typeface="Roboto"/>
              <a:cs typeface="Roboto"/>
              <a:sym typeface="Roboto"/>
            </a:endParaRPr>
          </a:p>
        </p:txBody>
      </p:sp>
      <p:sp>
        <p:nvSpPr>
          <p:cNvPr id="313" name="Google Shape;313;p67"/>
          <p:cNvSpPr txBox="1"/>
          <p:nvPr/>
        </p:nvSpPr>
        <p:spPr>
          <a:xfrm>
            <a:off x="6350663" y="1403888"/>
            <a:ext cx="20442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000" b="1">
                <a:solidFill>
                  <a:srgbClr val="FFFFFF"/>
                </a:solidFill>
                <a:latin typeface="Roboto"/>
                <a:ea typeface="Roboto"/>
                <a:cs typeface="Roboto"/>
                <a:sym typeface="Roboto"/>
              </a:rPr>
              <a:t>Условные </a:t>
            </a:r>
            <a:endParaRPr sz="2000" b="1">
              <a:solidFill>
                <a:srgbClr val="FFFFFF"/>
              </a:solidFill>
              <a:latin typeface="Roboto"/>
              <a:ea typeface="Roboto"/>
              <a:cs typeface="Roboto"/>
              <a:sym typeface="Roboto"/>
            </a:endParaRPr>
          </a:p>
          <a:p>
            <a:pPr marL="0" lvl="0" indent="0" algn="l" rtl="0">
              <a:spcBef>
                <a:spcPts val="0"/>
              </a:spcBef>
              <a:spcAft>
                <a:spcPts val="0"/>
              </a:spcAft>
              <a:buNone/>
            </a:pPr>
            <a:r>
              <a:rPr lang="ru" sz="2000" b="1">
                <a:solidFill>
                  <a:srgbClr val="FFFFFF"/>
                </a:solidFill>
                <a:latin typeface="Roboto"/>
                <a:ea typeface="Roboto"/>
                <a:cs typeface="Roboto"/>
                <a:sym typeface="Roboto"/>
              </a:rPr>
              <a:t>обозначения</a:t>
            </a:r>
            <a:endParaRPr sz="2000" b="1">
              <a:solidFill>
                <a:srgbClr val="FFFFFF"/>
              </a:solidFill>
              <a:latin typeface="Roboto"/>
              <a:ea typeface="Roboto"/>
              <a:cs typeface="Roboto"/>
              <a:sym typeface="Roboto"/>
            </a:endParaRPr>
          </a:p>
        </p:txBody>
      </p:sp>
      <p:pic>
        <p:nvPicPr>
          <p:cNvPr id="314" name="Google Shape;314;p67"/>
          <p:cNvPicPr preferRelativeResize="0"/>
          <p:nvPr/>
        </p:nvPicPr>
        <p:blipFill rotWithShape="1">
          <a:blip r:embed="rId6">
            <a:alphaModFix/>
          </a:blip>
          <a:srcRect/>
          <a:stretch/>
        </p:blipFill>
        <p:spPr>
          <a:xfrm>
            <a:off x="6438593" y="2369232"/>
            <a:ext cx="330301" cy="330303"/>
          </a:xfrm>
          <a:prstGeom prst="rect">
            <a:avLst/>
          </a:prstGeom>
          <a:noFill/>
          <a:ln>
            <a:noFill/>
          </a:ln>
        </p:spPr>
      </p:pic>
      <p:sp>
        <p:nvSpPr>
          <p:cNvPr id="315" name="Google Shape;315;p67"/>
          <p:cNvSpPr txBox="1"/>
          <p:nvPr/>
        </p:nvSpPr>
        <p:spPr>
          <a:xfrm>
            <a:off x="6829363" y="2355944"/>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rgbClr val="FFFFFF"/>
                </a:solidFill>
                <a:latin typeface="Roboto"/>
                <a:ea typeface="Roboto"/>
                <a:cs typeface="Roboto"/>
                <a:sym typeface="Roboto"/>
              </a:rPr>
              <a:t>Индивидуально</a:t>
            </a:r>
            <a:endParaRPr sz="1100">
              <a:solidFill>
                <a:srgbClr val="FFFFFF"/>
              </a:solidFill>
              <a:latin typeface="Roboto"/>
              <a:ea typeface="Roboto"/>
              <a:cs typeface="Roboto"/>
              <a:sym typeface="Roboto"/>
            </a:endParaRPr>
          </a:p>
        </p:txBody>
      </p:sp>
      <p:pic>
        <p:nvPicPr>
          <p:cNvPr id="316" name="Google Shape;316;p67"/>
          <p:cNvPicPr preferRelativeResize="0"/>
          <p:nvPr/>
        </p:nvPicPr>
        <p:blipFill rotWithShape="1">
          <a:blip r:embed="rId7">
            <a:alphaModFix/>
          </a:blip>
          <a:srcRect/>
          <a:stretch/>
        </p:blipFill>
        <p:spPr>
          <a:xfrm>
            <a:off x="6438593" y="2841809"/>
            <a:ext cx="330301" cy="330301"/>
          </a:xfrm>
          <a:prstGeom prst="rect">
            <a:avLst/>
          </a:prstGeom>
          <a:noFill/>
          <a:ln>
            <a:noFill/>
          </a:ln>
        </p:spPr>
      </p:pic>
      <p:sp>
        <p:nvSpPr>
          <p:cNvPr id="317" name="Google Shape;317;p67"/>
          <p:cNvSpPr txBox="1"/>
          <p:nvPr/>
        </p:nvSpPr>
        <p:spPr>
          <a:xfrm>
            <a:off x="6829363" y="2836968"/>
            <a:ext cx="20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rgbClr val="FFFFFF"/>
                </a:solidFill>
                <a:latin typeface="Roboto"/>
                <a:ea typeface="Roboto"/>
                <a:cs typeface="Roboto"/>
                <a:sym typeface="Roboto"/>
              </a:rPr>
              <a:t>Документ</a:t>
            </a:r>
            <a:endParaRPr sz="1100">
              <a:solidFill>
                <a:srgbClr val="FFFFFF"/>
              </a:solidFill>
              <a:latin typeface="Roboto"/>
              <a:ea typeface="Roboto"/>
              <a:cs typeface="Roboto"/>
              <a:sym typeface="Roboto"/>
            </a:endParaRPr>
          </a:p>
        </p:txBody>
      </p:sp>
      <p:pic>
        <p:nvPicPr>
          <p:cNvPr id="318" name="Google Shape;318;p67"/>
          <p:cNvPicPr preferRelativeResize="0"/>
          <p:nvPr/>
        </p:nvPicPr>
        <p:blipFill rotWithShape="1">
          <a:blip r:embed="rId8">
            <a:alphaModFix/>
          </a:blip>
          <a:srcRect/>
          <a:stretch/>
        </p:blipFill>
        <p:spPr>
          <a:xfrm>
            <a:off x="6438593" y="3321903"/>
            <a:ext cx="330301" cy="330303"/>
          </a:xfrm>
          <a:prstGeom prst="rect">
            <a:avLst/>
          </a:prstGeom>
          <a:noFill/>
          <a:ln>
            <a:noFill/>
          </a:ln>
        </p:spPr>
      </p:pic>
      <p:sp>
        <p:nvSpPr>
          <p:cNvPr id="319" name="Google Shape;319;p67"/>
          <p:cNvSpPr txBox="1"/>
          <p:nvPr/>
        </p:nvSpPr>
        <p:spPr>
          <a:xfrm>
            <a:off x="6829363" y="3232486"/>
            <a:ext cx="2044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rgbClr val="FFFFFF"/>
                </a:solidFill>
                <a:latin typeface="Roboto"/>
                <a:ea typeface="Roboto"/>
                <a:cs typeface="Roboto"/>
                <a:sym typeface="Roboto"/>
              </a:rPr>
              <a:t>Ответьте себе или</a:t>
            </a:r>
            <a:endParaRPr sz="1100">
              <a:solidFill>
                <a:srgbClr val="FFFFFF"/>
              </a:solidFill>
              <a:latin typeface="Roboto"/>
              <a:ea typeface="Roboto"/>
              <a:cs typeface="Roboto"/>
              <a:sym typeface="Roboto"/>
            </a:endParaRPr>
          </a:p>
          <a:p>
            <a:pPr marL="0" lvl="0" indent="0" algn="l" rtl="0">
              <a:spcBef>
                <a:spcPts val="0"/>
              </a:spcBef>
              <a:spcAft>
                <a:spcPts val="0"/>
              </a:spcAft>
              <a:buNone/>
            </a:pPr>
            <a:r>
              <a:rPr lang="ru" sz="1100">
                <a:solidFill>
                  <a:srgbClr val="FFFFFF"/>
                </a:solidFill>
                <a:latin typeface="Roboto"/>
                <a:ea typeface="Roboto"/>
                <a:cs typeface="Roboto"/>
                <a:sym typeface="Roboto"/>
              </a:rPr>
              <a:t>задайте вопрос</a:t>
            </a:r>
            <a:endParaRPr sz="1100">
              <a:solidFill>
                <a:srgbClr val="FFFFFF"/>
              </a:solidFill>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105"/>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3200" b="1" dirty="0">
                <a:solidFill>
                  <a:schemeClr val="tx1"/>
                </a:solidFill>
              </a:rPr>
              <a:t>Подведем итоги</a:t>
            </a:r>
          </a:p>
        </p:txBody>
      </p:sp>
      <p:graphicFrame>
        <p:nvGraphicFramePr>
          <p:cNvPr id="615" name="Google Shape;615;p105"/>
          <p:cNvGraphicFramePr/>
          <p:nvPr>
            <p:extLst>
              <p:ext uri="{D42A27DB-BD31-4B8C-83A1-F6EECF244321}">
                <p14:modId xmlns:p14="http://schemas.microsoft.com/office/powerpoint/2010/main" val="3252673300"/>
              </p:ext>
            </p:extLst>
          </p:nvPr>
        </p:nvGraphicFramePr>
        <p:xfrm>
          <a:off x="952500" y="1544194"/>
          <a:ext cx="7239000" cy="2095824"/>
        </p:xfrm>
        <a:graphic>
          <a:graphicData uri="http://schemas.openxmlformats.org/drawingml/2006/table">
            <a:tbl>
              <a:tblPr>
                <a:noFill/>
                <a:tableStyleId>{9F59E00E-254B-42B5-9FED-D0DB1D54CBD8}</a:tableStyleId>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1.</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Познакомились с компанией </a:t>
                      </a:r>
                      <a:r>
                        <a:rPr lang="ru-RU" sz="1300" dirty="0" err="1">
                          <a:latin typeface="Roboto"/>
                          <a:ea typeface="Roboto"/>
                          <a:cs typeface="Roboto"/>
                          <a:sym typeface="Roboto"/>
                        </a:rPr>
                        <a:t>Отус</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2.</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ru-RU" sz="1300" b="0" i="0" u="none" strike="noStrike" cap="none" dirty="0">
                          <a:solidFill>
                            <a:srgbClr val="000000"/>
                          </a:solidFill>
                          <a:latin typeface="Roboto"/>
                          <a:ea typeface="Roboto"/>
                          <a:cs typeface="Roboto"/>
                          <a:sym typeface="Arial"/>
                        </a:rPr>
                        <a:t>Выделили</a:t>
                      </a:r>
                      <a:r>
                        <a:rPr lang="en-TR" sz="1300" b="0" i="0" u="none" strike="noStrike" cap="none" dirty="0">
                          <a:solidFill>
                            <a:srgbClr val="000000"/>
                          </a:solidFill>
                          <a:latin typeface="Roboto"/>
                          <a:ea typeface="Roboto"/>
                          <a:cs typeface="Roboto"/>
                          <a:sym typeface="Arial"/>
                        </a:rPr>
                        <a:t> </a:t>
                      </a:r>
                      <a:r>
                        <a:rPr lang="ru-RU" sz="1300" b="0" i="0" u="none" strike="noStrike" cap="none" dirty="0">
                          <a:solidFill>
                            <a:srgbClr val="000000"/>
                          </a:solidFill>
                          <a:latin typeface="Roboto"/>
                          <a:ea typeface="Roboto"/>
                          <a:cs typeface="Roboto"/>
                          <a:sym typeface="Arial"/>
                        </a:rPr>
                        <a:t>основные отличительные черты</a:t>
                      </a:r>
                      <a:r>
                        <a:rPr lang="en-TR" sz="1300" b="0" i="0" u="none" strike="noStrike" cap="none" dirty="0">
                          <a:solidFill>
                            <a:srgbClr val="000000"/>
                          </a:solidFill>
                          <a:latin typeface="Roboto"/>
                          <a:ea typeface="Roboto"/>
                          <a:cs typeface="Roboto"/>
                          <a:sym typeface="Arial"/>
                        </a:rPr>
                        <a:t> </a:t>
                      </a:r>
                      <a:r>
                        <a:rPr lang="en-US" sz="1300" b="0" i="0" u="none" strike="noStrike" cap="none" dirty="0">
                          <a:solidFill>
                            <a:srgbClr val="000000"/>
                          </a:solidFill>
                          <a:latin typeface="Roboto"/>
                          <a:ea typeface="Roboto"/>
                          <a:cs typeface="Roboto"/>
                          <a:sym typeface="Arial"/>
                        </a:rPr>
                        <a:t>Reinforcement Learning </a:t>
                      </a: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3.</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sz="1300" dirty="0">
                          <a:latin typeface="Roboto"/>
                          <a:ea typeface="Roboto"/>
                          <a:cs typeface="Roboto"/>
                          <a:sym typeface="Roboto"/>
                        </a:rPr>
                        <a:t>Поняли области применения </a:t>
                      </a:r>
                      <a:r>
                        <a:rPr lang="en-US" sz="1300" dirty="0">
                          <a:latin typeface="Roboto"/>
                          <a:ea typeface="Roboto"/>
                          <a:cs typeface="Roboto"/>
                          <a:sym typeface="Roboto"/>
                        </a:rPr>
                        <a:t>Reinforcement Learning</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4.</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Поняли структуру и взаимосвязь основных алгоритмов </a:t>
                      </a:r>
                      <a:r>
                        <a:rPr lang="en-US" sz="1300" dirty="0">
                          <a:latin typeface="Roboto"/>
                          <a:ea typeface="Roboto"/>
                          <a:cs typeface="Roboto"/>
                          <a:sym typeface="Roboto"/>
                        </a:rPr>
                        <a:t>Reinforcement Learning</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85750">
                <a:tc>
                  <a:txBody>
                    <a:bodyPr/>
                    <a:lstStyle/>
                    <a:p>
                      <a:pPr marL="0" lvl="0" indent="0" algn="l" rtl="0">
                        <a:spcBef>
                          <a:spcPts val="0"/>
                        </a:spcBef>
                        <a:spcAft>
                          <a:spcPts val="0"/>
                        </a:spcAft>
                        <a:buNone/>
                      </a:pPr>
                      <a:r>
                        <a:rPr lang="ru" sz="1300" b="1">
                          <a:solidFill>
                            <a:srgbClr val="FF7700"/>
                          </a:solidFill>
                          <a:latin typeface="Roboto"/>
                          <a:ea typeface="Roboto"/>
                          <a:cs typeface="Roboto"/>
                          <a:sym typeface="Roboto"/>
                        </a:rPr>
                        <a:t>5.</a:t>
                      </a:r>
                      <a:endParaRPr sz="1300" b="1">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Разобрали алгоритм</a:t>
                      </a:r>
                      <a:r>
                        <a:rPr lang="en-US" sz="1300" dirty="0">
                          <a:latin typeface="Roboto"/>
                          <a:ea typeface="Roboto"/>
                          <a:cs typeface="Roboto"/>
                          <a:sym typeface="Roboto"/>
                        </a:rPr>
                        <a:t>s</a:t>
                      </a:r>
                      <a:r>
                        <a:rPr lang="ru-RU" sz="1300" dirty="0">
                          <a:latin typeface="Roboto"/>
                          <a:ea typeface="Roboto"/>
                          <a:cs typeface="Roboto"/>
                          <a:sym typeface="Roboto"/>
                        </a:rPr>
                        <a:t> </a:t>
                      </a:r>
                      <a:r>
                        <a:rPr lang="en-US" sz="1300" dirty="0">
                          <a:latin typeface="Roboto"/>
                          <a:ea typeface="Roboto"/>
                          <a:cs typeface="Roboto"/>
                          <a:sym typeface="Roboto"/>
                        </a:rPr>
                        <a:t>SARSA </a:t>
                      </a:r>
                      <a:r>
                        <a:rPr lang="ru-RU" sz="1300" dirty="0">
                          <a:latin typeface="Roboto"/>
                          <a:ea typeface="Roboto"/>
                          <a:cs typeface="Roboto"/>
                          <a:sym typeface="Roboto"/>
                        </a:rPr>
                        <a:t>и </a:t>
                      </a:r>
                      <a:r>
                        <a:rPr lang="en-US" sz="1300" dirty="0">
                          <a:latin typeface="Roboto"/>
                          <a:ea typeface="Roboto"/>
                          <a:cs typeface="Roboto"/>
                          <a:sym typeface="Roboto"/>
                        </a:rPr>
                        <a:t>Q-learning</a:t>
                      </a:r>
                      <a:endParaRPr sz="1300"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85750">
                <a:tc>
                  <a:txBody>
                    <a:bodyPr/>
                    <a:lstStyle/>
                    <a:p>
                      <a:pPr marL="0" lvl="0" indent="0" algn="l" rtl="0">
                        <a:spcBef>
                          <a:spcPts val="0"/>
                        </a:spcBef>
                        <a:spcAft>
                          <a:spcPts val="0"/>
                        </a:spcAft>
                        <a:buNone/>
                      </a:pPr>
                      <a:r>
                        <a:rPr lang="en-US" sz="1300" b="1" dirty="0">
                          <a:solidFill>
                            <a:srgbClr val="FF7700"/>
                          </a:solidFill>
                          <a:latin typeface="Roboto"/>
                          <a:ea typeface="Roboto"/>
                          <a:cs typeface="Roboto"/>
                          <a:sym typeface="Roboto"/>
                        </a:rPr>
                        <a:t>6.</a:t>
                      </a:r>
                      <a:endParaRPr sz="1300" b="1" dirty="0">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RU" sz="1300" dirty="0">
                          <a:latin typeface="Roboto"/>
                          <a:ea typeface="Roboto"/>
                          <a:cs typeface="Roboto"/>
                          <a:sym typeface="Roboto"/>
                        </a:rPr>
                        <a:t>Реализовали алгоритм </a:t>
                      </a:r>
                      <a:r>
                        <a:rPr lang="en-US" sz="1300" dirty="0">
                          <a:latin typeface="Roboto"/>
                          <a:ea typeface="Roboto"/>
                          <a:cs typeface="Roboto"/>
                          <a:sym typeface="Roboto"/>
                        </a:rPr>
                        <a:t>SARSA </a:t>
                      </a:r>
                      <a:r>
                        <a:rPr lang="ru-RU" sz="1300" dirty="0">
                          <a:latin typeface="Roboto"/>
                          <a:ea typeface="Roboto"/>
                          <a:cs typeface="Roboto"/>
                          <a:sym typeface="Roboto"/>
                        </a:rPr>
                        <a:t>и </a:t>
                      </a:r>
                      <a:r>
                        <a:rPr lang="en-US" sz="1300" dirty="0">
                          <a:latin typeface="Roboto"/>
                          <a:ea typeface="Roboto"/>
                          <a:cs typeface="Roboto"/>
                          <a:sym typeface="Roboto"/>
                        </a:rPr>
                        <a:t>Q-learning </a:t>
                      </a:r>
                      <a:r>
                        <a:rPr lang="ru-RU" sz="1300" dirty="0">
                          <a:latin typeface="Roboto"/>
                          <a:ea typeface="Roboto"/>
                          <a:cs typeface="Roboto"/>
                          <a:sym typeface="Roboto"/>
                        </a:rPr>
                        <a:t>в коде на </a:t>
                      </a:r>
                      <a:r>
                        <a:rPr lang="en-US" sz="1300" dirty="0">
                          <a:latin typeface="Roboto"/>
                          <a:ea typeface="Roboto"/>
                          <a:cs typeface="Roboto"/>
                          <a:sym typeface="Roboto"/>
                        </a:rPr>
                        <a:t>Python</a:t>
                      </a:r>
                      <a:endParaRPr sz="1300" dirty="0">
                        <a:latin typeface="Roboto"/>
                        <a:ea typeface="Roboto"/>
                        <a:cs typeface="Roboto"/>
                        <a:sym typeface="Roboto"/>
                      </a:endParaRPr>
                    </a:p>
                  </a:txBody>
                  <a:tcPr marL="198000" marR="91425" marT="68575" marB="68575">
                    <a:lnL w="9525" cap="flat" cmpd="sng" algn="ctr">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3690909944"/>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107"/>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 курсе</a:t>
            </a:r>
            <a:endParaRPr/>
          </a:p>
        </p:txBody>
      </p:sp>
      <p:pic>
        <p:nvPicPr>
          <p:cNvPr id="629" name="Google Shape;629;p107"/>
          <p:cNvPicPr preferRelativeResize="0"/>
          <p:nvPr/>
        </p:nvPicPr>
        <p:blipFill rotWithShape="1">
          <a:blip r:embed="rId3">
            <a:alphaModFix/>
          </a:blip>
          <a:srcRect/>
          <a:stretch/>
        </p:blipFill>
        <p:spPr>
          <a:xfrm>
            <a:off x="544950" y="3239794"/>
            <a:ext cx="608438" cy="608424"/>
          </a:xfrm>
          <a:prstGeom prst="rect">
            <a:avLst/>
          </a:prstGeom>
          <a:noFill/>
          <a:ln>
            <a:noFill/>
          </a:ln>
        </p:spPr>
      </p:pic>
      <p:pic>
        <p:nvPicPr>
          <p:cNvPr id="630" name="Google Shape;630;p107"/>
          <p:cNvPicPr preferRelativeResize="0"/>
          <p:nvPr/>
        </p:nvPicPr>
        <p:blipFill rotWithShape="1">
          <a:blip r:embed="rId4">
            <a:alphaModFix/>
          </a:blip>
          <a:srcRect/>
          <a:stretch/>
        </p:blipFill>
        <p:spPr>
          <a:xfrm>
            <a:off x="544950" y="2303321"/>
            <a:ext cx="608438" cy="608424"/>
          </a:xfrm>
          <a:prstGeom prst="rect">
            <a:avLst/>
          </a:prstGeom>
          <a:noFill/>
          <a:ln>
            <a:noFill/>
          </a:ln>
        </p:spPr>
      </p:pic>
      <p:sp>
        <p:nvSpPr>
          <p:cNvPr id="631" name="Google Shape;631;p107"/>
          <p:cNvSpPr txBox="1"/>
          <p:nvPr/>
        </p:nvSpPr>
        <p:spPr>
          <a:xfrm>
            <a:off x="500550" y="950100"/>
            <a:ext cx="5538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i="1" dirty="0">
                <a:solidFill>
                  <a:srgbClr val="45818E"/>
                </a:solidFill>
                <a:latin typeface="Roboto"/>
                <a:ea typeface="Roboto"/>
                <a:cs typeface="Roboto"/>
                <a:sym typeface="Roboto"/>
              </a:rPr>
              <a:t>Reinforcement Learning</a:t>
            </a:r>
            <a:endParaRPr sz="2400" b="1" i="1" dirty="0">
              <a:solidFill>
                <a:srgbClr val="45818E"/>
              </a:solidFill>
              <a:latin typeface="Roboto"/>
              <a:ea typeface="Roboto"/>
              <a:cs typeface="Roboto"/>
              <a:sym typeface="Roboto"/>
            </a:endParaRPr>
          </a:p>
        </p:txBody>
      </p:sp>
      <p:sp>
        <p:nvSpPr>
          <p:cNvPr id="632" name="Google Shape;632;p107"/>
          <p:cNvSpPr txBox="1"/>
          <p:nvPr/>
        </p:nvSpPr>
        <p:spPr>
          <a:xfrm>
            <a:off x="1724675" y="2330456"/>
            <a:ext cx="4182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dirty="0">
                <a:solidFill>
                  <a:schemeClr val="dk1"/>
                </a:solidFill>
                <a:latin typeface="Roboto"/>
                <a:ea typeface="Roboto"/>
                <a:cs typeface="Roboto"/>
                <a:sym typeface="Roboto"/>
              </a:rPr>
              <a:t>старт обучения: </a:t>
            </a:r>
            <a:r>
              <a:rPr lang="en-US" sz="1800" i="1" dirty="0">
                <a:solidFill>
                  <a:schemeClr val="dk1"/>
                </a:solidFill>
                <a:latin typeface="Roboto"/>
                <a:ea typeface="Roboto"/>
                <a:cs typeface="Roboto"/>
                <a:sym typeface="Roboto"/>
              </a:rPr>
              <a:t>28</a:t>
            </a:r>
            <a:r>
              <a:rPr lang="ru" sz="1800" i="1" dirty="0">
                <a:solidFill>
                  <a:schemeClr val="dk1"/>
                </a:solidFill>
                <a:latin typeface="Roboto"/>
                <a:ea typeface="Roboto"/>
                <a:cs typeface="Roboto"/>
                <a:sym typeface="Roboto"/>
              </a:rPr>
              <a:t>.</a:t>
            </a:r>
            <a:r>
              <a:rPr lang="en-US" sz="1800" i="1" dirty="0">
                <a:solidFill>
                  <a:schemeClr val="dk1"/>
                </a:solidFill>
                <a:latin typeface="Roboto"/>
                <a:ea typeface="Roboto"/>
                <a:cs typeface="Roboto"/>
                <a:sym typeface="Roboto"/>
              </a:rPr>
              <a:t>06</a:t>
            </a:r>
            <a:r>
              <a:rPr lang="ru" sz="1800" i="1" dirty="0">
                <a:solidFill>
                  <a:schemeClr val="dk1"/>
                </a:solidFill>
                <a:latin typeface="Roboto"/>
                <a:ea typeface="Roboto"/>
                <a:cs typeface="Roboto"/>
                <a:sym typeface="Roboto"/>
              </a:rPr>
              <a:t>.202</a:t>
            </a:r>
            <a:r>
              <a:rPr lang="en-US" sz="1800" i="1" dirty="0">
                <a:solidFill>
                  <a:schemeClr val="dk1"/>
                </a:solidFill>
                <a:latin typeface="Roboto"/>
                <a:ea typeface="Roboto"/>
                <a:cs typeface="Roboto"/>
                <a:sym typeface="Roboto"/>
              </a:rPr>
              <a:t>4</a:t>
            </a:r>
            <a:r>
              <a:rPr lang="ru" sz="1800" i="1" dirty="0">
                <a:solidFill>
                  <a:schemeClr val="dk1"/>
                </a:solidFill>
                <a:latin typeface="Roboto"/>
                <a:ea typeface="Roboto"/>
                <a:cs typeface="Roboto"/>
                <a:sym typeface="Roboto"/>
              </a:rPr>
              <a:t> </a:t>
            </a:r>
            <a:endParaRPr sz="2400" i="1" dirty="0">
              <a:solidFill>
                <a:srgbClr val="3F3F3F"/>
              </a:solidFill>
              <a:latin typeface="Roboto"/>
              <a:ea typeface="Roboto"/>
              <a:cs typeface="Roboto"/>
              <a:sym typeface="Roboto"/>
            </a:endParaRPr>
          </a:p>
        </p:txBody>
      </p:sp>
      <p:sp>
        <p:nvSpPr>
          <p:cNvPr id="633" name="Google Shape;633;p107"/>
          <p:cNvSpPr txBox="1"/>
          <p:nvPr/>
        </p:nvSpPr>
        <p:spPr>
          <a:xfrm>
            <a:off x="1820597" y="3364944"/>
            <a:ext cx="6747600" cy="448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ru" sz="1800" dirty="0">
                <a:solidFill>
                  <a:schemeClr val="dk1"/>
                </a:solidFill>
                <a:latin typeface="Roboto"/>
                <a:ea typeface="Roboto"/>
                <a:cs typeface="Roboto"/>
                <a:sym typeface="Roboto"/>
              </a:rPr>
              <a:t>Следующий открытый урок: </a:t>
            </a:r>
            <a:endParaRPr lang="en-US" sz="1800" dirty="0">
              <a:solidFill>
                <a:schemeClr val="dk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2400"/>
              <a:buFont typeface="Arial"/>
              <a:buNone/>
            </a:pPr>
            <a:r>
              <a:rPr lang="ru-RU" sz="1800" i="1" dirty="0">
                <a:solidFill>
                  <a:schemeClr val="dk1"/>
                </a:solidFill>
                <a:latin typeface="Roboto"/>
                <a:ea typeface="Roboto"/>
                <a:cs typeface="Roboto"/>
                <a:sym typeface="Roboto"/>
              </a:rPr>
              <a:t>Применение </a:t>
            </a:r>
            <a:r>
              <a:rPr lang="ru-RU" sz="1800" i="1" dirty="0" err="1">
                <a:solidFill>
                  <a:schemeClr val="dk1"/>
                </a:solidFill>
                <a:latin typeface="Roboto"/>
                <a:ea typeface="Roboto"/>
                <a:cs typeface="Roboto"/>
                <a:sym typeface="Roboto"/>
              </a:rPr>
              <a:t>нейросетевых</a:t>
            </a:r>
            <a:r>
              <a:rPr lang="ru-RU" sz="1800" i="1" dirty="0">
                <a:solidFill>
                  <a:schemeClr val="dk1"/>
                </a:solidFill>
                <a:latin typeface="Roboto"/>
                <a:ea typeface="Roboto"/>
                <a:cs typeface="Roboto"/>
                <a:sym typeface="Roboto"/>
              </a:rPr>
              <a:t> моделей в обучении с подкреплением </a:t>
            </a:r>
            <a:r>
              <a:rPr lang="en-US" sz="1800" i="1" dirty="0">
                <a:solidFill>
                  <a:schemeClr val="dk1"/>
                </a:solidFill>
                <a:latin typeface="Roboto"/>
                <a:ea typeface="Roboto"/>
                <a:cs typeface="Roboto"/>
                <a:sym typeface="Roboto"/>
              </a:rPr>
              <a:t>13</a:t>
            </a:r>
            <a:r>
              <a:rPr lang="ru" sz="1800" i="1" dirty="0">
                <a:solidFill>
                  <a:schemeClr val="dk1"/>
                </a:solidFill>
                <a:latin typeface="Roboto"/>
                <a:ea typeface="Roboto"/>
                <a:cs typeface="Roboto"/>
                <a:sym typeface="Roboto"/>
              </a:rPr>
              <a:t>.</a:t>
            </a:r>
            <a:r>
              <a:rPr lang="en-US" sz="1800" i="1" dirty="0">
                <a:solidFill>
                  <a:schemeClr val="dk1"/>
                </a:solidFill>
                <a:latin typeface="Roboto"/>
                <a:ea typeface="Roboto"/>
                <a:cs typeface="Roboto"/>
                <a:sym typeface="Roboto"/>
              </a:rPr>
              <a:t>06</a:t>
            </a:r>
            <a:r>
              <a:rPr lang="ru" sz="1800" i="1" dirty="0">
                <a:solidFill>
                  <a:schemeClr val="dk1"/>
                </a:solidFill>
                <a:latin typeface="Roboto"/>
                <a:ea typeface="Roboto"/>
                <a:cs typeface="Roboto"/>
                <a:sym typeface="Roboto"/>
              </a:rPr>
              <a:t>.202</a:t>
            </a:r>
            <a:r>
              <a:rPr lang="en-US" sz="1800" i="1" dirty="0">
                <a:solidFill>
                  <a:schemeClr val="dk1"/>
                </a:solidFill>
                <a:latin typeface="Roboto"/>
                <a:ea typeface="Roboto"/>
                <a:cs typeface="Roboto"/>
                <a:sym typeface="Roboto"/>
              </a:rPr>
              <a:t>4</a:t>
            </a:r>
            <a:r>
              <a:rPr lang="ru" sz="1800" dirty="0">
                <a:solidFill>
                  <a:schemeClr val="dk1"/>
                </a:solidFill>
                <a:latin typeface="Roboto"/>
                <a:ea typeface="Roboto"/>
                <a:cs typeface="Roboto"/>
                <a:sym typeface="Roboto"/>
              </a:rPr>
              <a:t> </a:t>
            </a:r>
            <a:endParaRPr sz="1800" i="1" dirty="0">
              <a:solidFill>
                <a:schemeClr val="dk1"/>
              </a:solidFill>
              <a:latin typeface="Roboto"/>
              <a:ea typeface="Roboto"/>
              <a:cs typeface="Roboto"/>
              <a:sym typeface="Roboto"/>
            </a:endParaRPr>
          </a:p>
        </p:txBody>
      </p:sp>
      <p:pic>
        <p:nvPicPr>
          <p:cNvPr id="636" name="Google Shape;636;p107"/>
          <p:cNvPicPr preferRelativeResize="0"/>
          <p:nvPr/>
        </p:nvPicPr>
        <p:blipFill>
          <a:blip r:embed="rId5">
            <a:alphaModFix/>
          </a:blip>
          <a:stretch>
            <a:fillRect/>
          </a:stretch>
        </p:blipFill>
        <p:spPr>
          <a:xfrm>
            <a:off x="2204125" y="0"/>
            <a:ext cx="1064725" cy="10647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108"/>
          <p:cNvSpPr txBox="1">
            <a:spLocks noGrp="1"/>
          </p:cNvSpPr>
          <p:nvPr>
            <p:ph type="title"/>
          </p:nvPr>
        </p:nvSpPr>
        <p:spPr>
          <a:xfrm>
            <a:off x="956225" y="777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3500" b="0"/>
              <a:t>Заполните, пожалуйста,</a:t>
            </a:r>
            <a:endParaRPr sz="3500" b="0"/>
          </a:p>
          <a:p>
            <a:pPr marL="0" lvl="0" indent="0" algn="l" rtl="0">
              <a:spcBef>
                <a:spcPts val="0"/>
              </a:spcBef>
              <a:spcAft>
                <a:spcPts val="0"/>
              </a:spcAft>
              <a:buClr>
                <a:schemeClr val="dk1"/>
              </a:buClr>
              <a:buSzPts val="1100"/>
              <a:buFont typeface="Arial"/>
              <a:buNone/>
            </a:pPr>
            <a:r>
              <a:rPr lang="ru" sz="3500"/>
              <a:t>опрос</a:t>
            </a:r>
            <a:r>
              <a:rPr lang="ru" sz="3500" b="0"/>
              <a:t> о занятии</a:t>
            </a:r>
            <a:endParaRPr sz="3500" b="0"/>
          </a:p>
          <a:p>
            <a:pPr marL="0" lvl="0" indent="0" algn="l" rtl="0">
              <a:spcBef>
                <a:spcPts val="0"/>
              </a:spcBef>
              <a:spcAft>
                <a:spcPts val="0"/>
              </a:spcAft>
              <a:buNone/>
            </a:pPr>
            <a:r>
              <a:rPr lang="ru" sz="1800" i="1" u="sng">
                <a:solidFill>
                  <a:schemeClr val="accent6"/>
                </a:solidFill>
              </a:rPr>
              <a:t>Важно! Пройти опрос могут только залогиненные пользователи платформы OTUS</a:t>
            </a:r>
            <a:r>
              <a:rPr lang="ru" sz="1800" i="1" u="sng">
                <a:solidFill>
                  <a:srgbClr val="E06666"/>
                </a:solidFill>
              </a:rPr>
              <a:t> </a:t>
            </a:r>
            <a:endParaRPr sz="1800" i="1" u="sng">
              <a:solidFill>
                <a:srgbClr val="E06666"/>
              </a:solidFill>
            </a:endParaRPr>
          </a:p>
          <a:p>
            <a:pPr marL="0" lvl="0" indent="0" algn="l" rtl="0">
              <a:spcBef>
                <a:spcPts val="0"/>
              </a:spcBef>
              <a:spcAft>
                <a:spcPts val="0"/>
              </a:spcAft>
              <a:buNone/>
            </a:pPr>
            <a:endParaRPr sz="1800" i="1" u="sng">
              <a:solidFill>
                <a:srgbClr val="E06666"/>
              </a:solidFill>
            </a:endParaRPr>
          </a:p>
          <a:p>
            <a:pPr marL="0" lvl="0" indent="0" algn="l" rtl="0">
              <a:spcBef>
                <a:spcPts val="0"/>
              </a:spcBef>
              <a:spcAft>
                <a:spcPts val="0"/>
              </a:spcAft>
              <a:buNone/>
            </a:pPr>
            <a:endParaRPr sz="1800" i="1" u="sng">
              <a:solidFill>
                <a:srgbClr val="E06666"/>
              </a:solidFill>
            </a:endParaRPr>
          </a:p>
          <a:p>
            <a:pPr marL="0" lvl="0" indent="0" algn="l" rtl="0">
              <a:spcBef>
                <a:spcPts val="0"/>
              </a:spcBef>
              <a:spcAft>
                <a:spcPts val="0"/>
              </a:spcAft>
              <a:buNone/>
            </a:pPr>
            <a:endParaRPr sz="1800" i="1" u="sng">
              <a:solidFill>
                <a:srgbClr val="E06666"/>
              </a:solidFill>
            </a:endParaRPr>
          </a:p>
          <a:p>
            <a:pPr marL="0" lvl="0" indent="0" algn="l" rtl="0">
              <a:spcBef>
                <a:spcPts val="0"/>
              </a:spcBef>
              <a:spcAft>
                <a:spcPts val="0"/>
              </a:spcAft>
              <a:buNone/>
            </a:pPr>
            <a:endParaRPr sz="1800" i="1" u="sng">
              <a:solidFill>
                <a:srgbClr val="E06666"/>
              </a:solidFill>
            </a:endParaRPr>
          </a:p>
          <a:p>
            <a:pPr marL="0" lvl="0" indent="0" algn="l" rtl="0">
              <a:spcBef>
                <a:spcPts val="0"/>
              </a:spcBef>
              <a:spcAft>
                <a:spcPts val="0"/>
              </a:spcAft>
              <a:buNone/>
            </a:pPr>
            <a:endParaRPr sz="2000" i="1"/>
          </a:p>
          <a:p>
            <a:pPr marL="0" lvl="0" indent="0" algn="l" rtl="0">
              <a:spcBef>
                <a:spcPts val="0"/>
              </a:spcBef>
              <a:spcAft>
                <a:spcPts val="0"/>
              </a:spcAft>
              <a:buClr>
                <a:schemeClr val="dk1"/>
              </a:buClr>
              <a:buSzPts val="4200"/>
              <a:buFont typeface="Arial"/>
              <a:buNone/>
            </a:pPr>
            <a:r>
              <a:rPr lang="ru"/>
              <a:t>Спасибо за внимание!</a:t>
            </a:r>
            <a:endParaRPr/>
          </a:p>
        </p:txBody>
      </p:sp>
      <p:pic>
        <p:nvPicPr>
          <p:cNvPr id="643" name="Google Shape;643;p108"/>
          <p:cNvPicPr preferRelativeResize="0"/>
          <p:nvPr/>
        </p:nvPicPr>
        <p:blipFill>
          <a:blip r:embed="rId3">
            <a:alphaModFix/>
          </a:blip>
          <a:stretch>
            <a:fillRect/>
          </a:stretch>
        </p:blipFill>
        <p:spPr>
          <a:xfrm>
            <a:off x="4368775" y="2131625"/>
            <a:ext cx="2392300" cy="2392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68"/>
          <p:cNvSpPr txBox="1">
            <a:spLocks noGrp="1"/>
          </p:cNvSpPr>
          <p:nvPr>
            <p:ph type="title"/>
          </p:nvPr>
        </p:nvSpPr>
        <p:spPr>
          <a:xfrm>
            <a:off x="956225" y="396400"/>
            <a:ext cx="693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latin typeface="Roboto"/>
                <a:ea typeface="Roboto"/>
                <a:cs typeface="Roboto"/>
                <a:sym typeface="Roboto"/>
              </a:rPr>
              <a:t>О</a:t>
            </a:r>
            <a:r>
              <a:rPr lang="ru"/>
              <a:t>б ОТУС</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69"/>
          <p:cNvSpPr txBox="1"/>
          <p:nvPr/>
        </p:nvSpPr>
        <p:spPr>
          <a:xfrm>
            <a:off x="500550" y="330725"/>
            <a:ext cx="8520600" cy="7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100" b="1">
                <a:solidFill>
                  <a:srgbClr val="000000"/>
                </a:solidFill>
                <a:latin typeface="Roboto"/>
                <a:ea typeface="Roboto"/>
                <a:cs typeface="Roboto"/>
                <a:sym typeface="Roboto"/>
              </a:rPr>
              <a:t>О компании</a:t>
            </a:r>
            <a:endParaRPr sz="3100" b="1">
              <a:solidFill>
                <a:srgbClr val="000000"/>
              </a:solidFill>
              <a:latin typeface="Roboto"/>
              <a:ea typeface="Roboto"/>
              <a:cs typeface="Roboto"/>
              <a:sym typeface="Roboto"/>
            </a:endParaRPr>
          </a:p>
        </p:txBody>
      </p:sp>
      <p:sp>
        <p:nvSpPr>
          <p:cNvPr id="330" name="Google Shape;330;p69"/>
          <p:cNvSpPr txBox="1"/>
          <p:nvPr/>
        </p:nvSpPr>
        <p:spPr>
          <a:xfrm>
            <a:off x="1170350" y="1933625"/>
            <a:ext cx="47181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 sz="1200">
                <a:latin typeface="Roboto"/>
                <a:ea typeface="Roboto"/>
                <a:cs typeface="Roboto"/>
                <a:sym typeface="Roboto"/>
              </a:rPr>
              <a:t>ОТУС специализируется на обучении в IT.</a:t>
            </a:r>
            <a:endParaRPr sz="1200">
              <a:latin typeface="Roboto"/>
              <a:ea typeface="Roboto"/>
              <a:cs typeface="Roboto"/>
              <a:sym typeface="Roboto"/>
            </a:endParaRPr>
          </a:p>
          <a:p>
            <a:pPr marL="0" lvl="0" indent="0" algn="l" rtl="0">
              <a:lnSpc>
                <a:spcPct val="115000"/>
              </a:lnSpc>
              <a:spcBef>
                <a:spcPts val="0"/>
              </a:spcBef>
              <a:spcAft>
                <a:spcPts val="0"/>
              </a:spcAft>
              <a:buNone/>
            </a:pPr>
            <a:r>
              <a:rPr lang="ru" sz="1200">
                <a:latin typeface="Roboto"/>
                <a:ea typeface="Roboto"/>
                <a:cs typeface="Roboto"/>
                <a:sym typeface="Roboto"/>
              </a:rPr>
              <a:t>Наша фишка — продвинутые программы для специалистов</a:t>
            </a:r>
            <a:endParaRPr sz="1200">
              <a:latin typeface="Roboto"/>
              <a:ea typeface="Roboto"/>
              <a:cs typeface="Roboto"/>
              <a:sym typeface="Roboto"/>
            </a:endParaRPr>
          </a:p>
          <a:p>
            <a:pPr marL="0" lvl="0" indent="0" algn="l" rtl="0">
              <a:lnSpc>
                <a:spcPct val="115000"/>
              </a:lnSpc>
              <a:spcBef>
                <a:spcPts val="0"/>
              </a:spcBef>
              <a:spcAft>
                <a:spcPts val="0"/>
              </a:spcAft>
              <a:buNone/>
            </a:pPr>
            <a:r>
              <a:rPr lang="ru" sz="1200">
                <a:latin typeface="Roboto"/>
                <a:ea typeface="Roboto"/>
                <a:cs typeface="Roboto"/>
                <a:sym typeface="Roboto"/>
              </a:rPr>
              <a:t>с опытом и быстрый запуск курсов по новым набирающим популярность технологиям.</a:t>
            </a:r>
            <a:endParaRPr sz="1200">
              <a:latin typeface="Roboto"/>
              <a:ea typeface="Roboto"/>
              <a:cs typeface="Roboto"/>
              <a:sym typeface="Roboto"/>
            </a:endParaRPr>
          </a:p>
        </p:txBody>
      </p:sp>
      <p:sp>
        <p:nvSpPr>
          <p:cNvPr id="331" name="Google Shape;331;p69"/>
          <p:cNvSpPr txBox="1"/>
          <p:nvPr/>
        </p:nvSpPr>
        <p:spPr>
          <a:xfrm>
            <a:off x="1170350" y="1562224"/>
            <a:ext cx="1830000" cy="446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sz="1700" b="1">
                <a:solidFill>
                  <a:srgbClr val="FF7700"/>
                </a:solidFill>
                <a:latin typeface="Roboto"/>
                <a:ea typeface="Roboto"/>
                <a:cs typeface="Roboto"/>
                <a:sym typeface="Roboto"/>
              </a:rPr>
              <a:t>Сфера</a:t>
            </a:r>
            <a:endParaRPr sz="1700" b="1">
              <a:solidFill>
                <a:srgbClr val="FF7700"/>
              </a:solidFill>
              <a:latin typeface="Roboto"/>
              <a:ea typeface="Roboto"/>
              <a:cs typeface="Roboto"/>
              <a:sym typeface="Roboto"/>
            </a:endParaRPr>
          </a:p>
        </p:txBody>
      </p:sp>
      <p:sp>
        <p:nvSpPr>
          <p:cNvPr id="332" name="Google Shape;332;p69"/>
          <p:cNvSpPr txBox="1"/>
          <p:nvPr/>
        </p:nvSpPr>
        <p:spPr>
          <a:xfrm>
            <a:off x="1170350" y="3423925"/>
            <a:ext cx="5862600" cy="79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 sz="1200">
                <a:latin typeface="Roboto"/>
                <a:ea typeface="Roboto"/>
                <a:cs typeface="Roboto"/>
                <a:sym typeface="Roboto"/>
              </a:rPr>
              <a:t>Наши партнеры современные технологичные компании.</a:t>
            </a:r>
            <a:endParaRPr sz="1200">
              <a:latin typeface="Roboto"/>
              <a:ea typeface="Roboto"/>
              <a:cs typeface="Roboto"/>
              <a:sym typeface="Roboto"/>
            </a:endParaRPr>
          </a:p>
          <a:p>
            <a:pPr marL="0" lvl="0" indent="0" algn="l" rtl="0">
              <a:lnSpc>
                <a:spcPct val="115000"/>
              </a:lnSpc>
              <a:spcBef>
                <a:spcPts val="0"/>
              </a:spcBef>
              <a:spcAft>
                <a:spcPts val="0"/>
              </a:spcAft>
              <a:buNone/>
            </a:pPr>
            <a:r>
              <a:rPr lang="ru" sz="1200">
                <a:latin typeface="Roboto"/>
                <a:ea typeface="Roboto"/>
                <a:cs typeface="Roboto"/>
                <a:sym typeface="Roboto"/>
              </a:rPr>
              <a:t>А обучение и открытые материалы привлекают специалистов</a:t>
            </a:r>
            <a:endParaRPr sz="1200">
              <a:latin typeface="Roboto"/>
              <a:ea typeface="Roboto"/>
              <a:cs typeface="Roboto"/>
              <a:sym typeface="Roboto"/>
            </a:endParaRPr>
          </a:p>
          <a:p>
            <a:pPr marL="0" lvl="0" indent="0" algn="l" rtl="0">
              <a:lnSpc>
                <a:spcPct val="115000"/>
              </a:lnSpc>
              <a:spcBef>
                <a:spcPts val="0"/>
              </a:spcBef>
              <a:spcAft>
                <a:spcPts val="0"/>
              </a:spcAft>
              <a:buNone/>
            </a:pPr>
            <a:r>
              <a:rPr lang="ru" sz="1200">
                <a:latin typeface="Roboto"/>
                <a:ea typeface="Roboto"/>
                <a:cs typeface="Roboto"/>
                <a:sym typeface="Roboto"/>
              </a:rPr>
              <a:t>разных грейдов: junior, middle, senior, lead.</a:t>
            </a:r>
            <a:endParaRPr sz="1200">
              <a:latin typeface="Roboto"/>
              <a:ea typeface="Roboto"/>
              <a:cs typeface="Roboto"/>
              <a:sym typeface="Roboto"/>
            </a:endParaRPr>
          </a:p>
        </p:txBody>
      </p:sp>
      <p:sp>
        <p:nvSpPr>
          <p:cNvPr id="333" name="Google Shape;333;p69"/>
          <p:cNvSpPr txBox="1"/>
          <p:nvPr/>
        </p:nvSpPr>
        <p:spPr>
          <a:xfrm>
            <a:off x="1170350" y="3052524"/>
            <a:ext cx="1830000" cy="446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sz="1700" b="1">
                <a:solidFill>
                  <a:srgbClr val="FF7700"/>
                </a:solidFill>
                <a:latin typeface="Roboto"/>
                <a:ea typeface="Roboto"/>
                <a:cs typeface="Roboto"/>
                <a:sym typeface="Roboto"/>
              </a:rPr>
              <a:t>Клиенты</a:t>
            </a:r>
            <a:endParaRPr sz="1700" b="1">
              <a:solidFill>
                <a:srgbClr val="FF7700"/>
              </a:solidFill>
              <a:latin typeface="Roboto"/>
              <a:ea typeface="Roboto"/>
              <a:cs typeface="Roboto"/>
              <a:sym typeface="Roboto"/>
            </a:endParaRPr>
          </a:p>
        </p:txBody>
      </p:sp>
      <p:pic>
        <p:nvPicPr>
          <p:cNvPr id="334" name="Google Shape;334;p69"/>
          <p:cNvPicPr preferRelativeResize="0"/>
          <p:nvPr/>
        </p:nvPicPr>
        <p:blipFill rotWithShape="1">
          <a:blip r:embed="rId3">
            <a:alphaModFix/>
          </a:blip>
          <a:srcRect/>
          <a:stretch/>
        </p:blipFill>
        <p:spPr>
          <a:xfrm>
            <a:off x="629994" y="1677925"/>
            <a:ext cx="394400" cy="394400"/>
          </a:xfrm>
          <a:prstGeom prst="rect">
            <a:avLst/>
          </a:prstGeom>
          <a:noFill/>
          <a:ln>
            <a:noFill/>
          </a:ln>
        </p:spPr>
      </p:pic>
      <p:pic>
        <p:nvPicPr>
          <p:cNvPr id="335" name="Google Shape;335;p69"/>
          <p:cNvPicPr preferRelativeResize="0"/>
          <p:nvPr/>
        </p:nvPicPr>
        <p:blipFill rotWithShape="1">
          <a:blip r:embed="rId4">
            <a:alphaModFix/>
          </a:blip>
          <a:srcRect/>
          <a:stretch/>
        </p:blipFill>
        <p:spPr>
          <a:xfrm>
            <a:off x="629994" y="3144375"/>
            <a:ext cx="394400" cy="394400"/>
          </a:xfrm>
          <a:prstGeom prst="rect">
            <a:avLst/>
          </a:prstGeom>
          <a:noFill/>
          <a:ln>
            <a:noFill/>
          </a:ln>
        </p:spPr>
      </p:pic>
      <p:pic>
        <p:nvPicPr>
          <p:cNvPr id="336" name="Google Shape;336;p69"/>
          <p:cNvPicPr preferRelativeResize="0"/>
          <p:nvPr/>
        </p:nvPicPr>
        <p:blipFill rotWithShape="1">
          <a:blip r:embed="rId5">
            <a:alphaModFix/>
          </a:blip>
          <a:srcRect l="1114" r="1124"/>
          <a:stretch/>
        </p:blipFill>
        <p:spPr>
          <a:xfrm>
            <a:off x="6031050" y="0"/>
            <a:ext cx="3112951" cy="2617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70"/>
          <p:cNvSpPr txBox="1">
            <a:spLocks noGrp="1"/>
          </p:cNvSpPr>
          <p:nvPr>
            <p:ph type="title"/>
          </p:nvPr>
        </p:nvSpPr>
        <p:spPr>
          <a:xfrm>
            <a:off x="500550" y="330736"/>
            <a:ext cx="8520600" cy="9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Образование в ОТУС</a:t>
            </a:r>
            <a:endParaRPr/>
          </a:p>
        </p:txBody>
      </p:sp>
      <p:sp>
        <p:nvSpPr>
          <p:cNvPr id="342" name="Google Shape;342;p70"/>
          <p:cNvSpPr txBox="1">
            <a:spLocks noGrp="1"/>
          </p:cNvSpPr>
          <p:nvPr>
            <p:ph type="body" idx="4294967295"/>
          </p:nvPr>
        </p:nvSpPr>
        <p:spPr>
          <a:xfrm>
            <a:off x="1483350" y="2056253"/>
            <a:ext cx="4999800" cy="1013700"/>
          </a:xfrm>
          <a:prstGeom prst="rect">
            <a:avLst/>
          </a:prstGeom>
          <a:noFill/>
          <a:ln>
            <a:noFill/>
          </a:ln>
        </p:spPr>
        <p:txBody>
          <a:bodyPr spcFirstLastPara="1" wrap="square" lIns="0" tIns="0" rIns="0" bIns="0" anchor="t" anchorCtr="0">
            <a:normAutofit/>
          </a:bodyPr>
          <a:lstStyle/>
          <a:p>
            <a:pPr marL="0" lvl="0" indent="0" algn="l" rtl="0">
              <a:lnSpc>
                <a:spcPct val="120000"/>
              </a:lnSpc>
              <a:spcBef>
                <a:spcPts val="0"/>
              </a:spcBef>
              <a:spcAft>
                <a:spcPts val="0"/>
              </a:spcAft>
              <a:buClr>
                <a:schemeClr val="dk1"/>
              </a:buClr>
              <a:buSzPts val="1100"/>
              <a:buFont typeface="Arial"/>
              <a:buNone/>
            </a:pPr>
            <a:r>
              <a:rPr lang="ru" sz="1400">
                <a:solidFill>
                  <a:srgbClr val="000000"/>
                </a:solidFill>
              </a:rPr>
              <a:t>OTUS имеет образовательную лицензию, поэтому наши курсы являются программами повышения квалификации и профессиональной переподготовки. </a:t>
            </a:r>
            <a:endParaRPr sz="1600">
              <a:solidFill>
                <a:srgbClr val="000000"/>
              </a:solidFill>
            </a:endParaRPr>
          </a:p>
        </p:txBody>
      </p:sp>
      <p:sp>
        <p:nvSpPr>
          <p:cNvPr id="343" name="Google Shape;343;p70"/>
          <p:cNvSpPr txBox="1">
            <a:spLocks noGrp="1"/>
          </p:cNvSpPr>
          <p:nvPr>
            <p:ph type="body" idx="4294967295"/>
          </p:nvPr>
        </p:nvSpPr>
        <p:spPr>
          <a:xfrm>
            <a:off x="1483350" y="1579994"/>
            <a:ext cx="2674500" cy="364800"/>
          </a:xfrm>
          <a:prstGeom prst="rect">
            <a:avLst/>
          </a:prstGeom>
          <a:noFill/>
          <a:ln>
            <a:noFill/>
          </a:ln>
        </p:spPr>
        <p:txBody>
          <a:bodyPr spcFirstLastPara="1" wrap="square" lIns="0" tIns="0" rIns="0" bIns="0" anchor="t" anchorCtr="0">
            <a:normAutofit lnSpcReduction="10000"/>
          </a:bodyPr>
          <a:lstStyle/>
          <a:p>
            <a:pPr marL="0" lvl="0" indent="0" algn="l" rtl="0">
              <a:lnSpc>
                <a:spcPct val="120000"/>
              </a:lnSpc>
              <a:spcBef>
                <a:spcPts val="0"/>
              </a:spcBef>
              <a:spcAft>
                <a:spcPts val="0"/>
              </a:spcAft>
              <a:buSzPts val="1100"/>
              <a:buNone/>
            </a:pPr>
            <a:r>
              <a:rPr lang="ru" sz="2000" b="1">
                <a:solidFill>
                  <a:srgbClr val="FF7700"/>
                </a:solidFill>
              </a:rPr>
              <a:t>Программы курсов</a:t>
            </a:r>
            <a:endParaRPr sz="2000" b="1">
              <a:solidFill>
                <a:srgbClr val="FF7700"/>
              </a:solidFill>
            </a:endParaRPr>
          </a:p>
        </p:txBody>
      </p:sp>
      <p:pic>
        <p:nvPicPr>
          <p:cNvPr id="344" name="Google Shape;344;p70"/>
          <p:cNvPicPr preferRelativeResize="0"/>
          <p:nvPr/>
        </p:nvPicPr>
        <p:blipFill rotWithShape="1">
          <a:blip r:embed="rId3">
            <a:alphaModFix/>
          </a:blip>
          <a:srcRect/>
          <a:stretch/>
        </p:blipFill>
        <p:spPr>
          <a:xfrm>
            <a:off x="681675" y="1564400"/>
            <a:ext cx="396000" cy="396000"/>
          </a:xfrm>
          <a:prstGeom prst="rect">
            <a:avLst/>
          </a:prstGeom>
          <a:noFill/>
          <a:ln>
            <a:noFill/>
          </a:ln>
        </p:spPr>
      </p:pic>
    </p:spTree>
  </p:cSld>
  <p:clrMapOvr>
    <a:masterClrMapping/>
  </p:clrMapOvr>
</p:sld>
</file>

<file path=ppt/theme/theme1.xml><?xml version="1.0" encoding="utf-8"?>
<a:theme xmlns:a="http://schemas.openxmlformats.org/drawingml/2006/main" name="Светлая тема">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Светлая тема">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3082</TotalTime>
  <Words>4073</Words>
  <Application>Microsoft Macintosh PowerPoint</Application>
  <PresentationFormat>On-screen Show (16:9)</PresentationFormat>
  <Paragraphs>536</Paragraphs>
  <Slides>62</Slides>
  <Notes>55</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62</vt:i4>
      </vt:variant>
    </vt:vector>
  </HeadingPairs>
  <TitlesOfParts>
    <vt:vector size="79" baseType="lpstr">
      <vt:lpstr>STIXMathJax_Main</vt:lpstr>
      <vt:lpstr>KaTeX_Main</vt:lpstr>
      <vt:lpstr>AkayaTelivigala</vt:lpstr>
      <vt:lpstr>KaTeX_Math</vt:lpstr>
      <vt:lpstr>Cambria Math</vt:lpstr>
      <vt:lpstr>Calibri</vt:lpstr>
      <vt:lpstr>Bradley Hand</vt:lpstr>
      <vt:lpstr>Google Sans</vt:lpstr>
      <vt:lpstr>STIXMathJax_Variants</vt:lpstr>
      <vt:lpstr>Söhne</vt:lpstr>
      <vt:lpstr>Arial</vt:lpstr>
      <vt:lpstr>Courier New</vt:lpstr>
      <vt:lpstr>STIXMathJax_Normal-italic</vt:lpstr>
      <vt:lpstr>Helvetica Neue</vt:lpstr>
      <vt:lpstr>Roboto</vt:lpstr>
      <vt:lpstr>Светлая тема</vt:lpstr>
      <vt:lpstr>Светлая тема</vt:lpstr>
      <vt:lpstr>Reinforcement Learning SARSA, Q-learning algorithms </vt:lpstr>
      <vt:lpstr>PowerPoint Presentation</vt:lpstr>
      <vt:lpstr>Reinforcement Learning SARSA, Q-learning algorithm</vt:lpstr>
      <vt:lpstr>Маршрут вебинара</vt:lpstr>
      <vt:lpstr>Расскажите о себе</vt:lpstr>
      <vt:lpstr>Правила вебинара</vt:lpstr>
      <vt:lpstr>Об ОТУС</vt:lpstr>
      <vt:lpstr>PowerPoint Presentation</vt:lpstr>
      <vt:lpstr>Образование в ОТУС</vt:lpstr>
      <vt:lpstr>PowerPoint Presentation</vt:lpstr>
      <vt:lpstr>PowerPoint Presentation</vt:lpstr>
      <vt:lpstr>Напишите, пожалуйста, в чат подходящую цифру</vt:lpstr>
      <vt:lpstr>Reinforcement Learning</vt:lpstr>
      <vt:lpstr>Цели вебинара</vt:lpstr>
      <vt:lpstr>Что такое Reinforcement Learning</vt:lpstr>
      <vt:lpstr>Третья парадигма машинного обучения</vt:lpstr>
      <vt:lpstr>Reinforcement Learning</vt:lpstr>
      <vt:lpstr>PowerPoint Presentation</vt:lpstr>
      <vt:lpstr>Алгоритмы RL</vt:lpstr>
      <vt:lpstr>Обзор алгоритмов RL</vt:lpstr>
      <vt:lpstr>Обзор алгоритмов RL</vt:lpstr>
      <vt:lpstr>Алгоритмы RL на курсе</vt:lpstr>
      <vt:lpstr>Теория</vt:lpstr>
      <vt:lpstr>Марковский Процесс </vt:lpstr>
      <vt:lpstr>Марковский Процесс Принятия Решений  (Markov Decision Process – MDP) </vt:lpstr>
      <vt:lpstr>Марковский Процесс Принятия Решений  (Markov Decision Process – MDP) </vt:lpstr>
      <vt:lpstr>RL policy – детерминированная политика</vt:lpstr>
      <vt:lpstr>Функция ценности состояния</vt:lpstr>
      <vt:lpstr>Функция ценности состояния-действия</vt:lpstr>
      <vt:lpstr>Функция ценности состояния и ценности действия</vt:lpstr>
      <vt:lpstr>Уравнение Беллмана</vt:lpstr>
      <vt:lpstr>Уравнение Беллмана для 𝑣-функции </vt:lpstr>
      <vt:lpstr>Уравнение Беллмана для 𝑞-функции </vt:lpstr>
      <vt:lpstr>Правило сравнения политики</vt:lpstr>
      <vt:lpstr>Алгоритм SARSA</vt:lpstr>
      <vt:lpstr>Temporal-Difference policy evaluation</vt:lpstr>
      <vt:lpstr>Temporal-Difference</vt:lpstr>
      <vt:lpstr>SARSA</vt:lpstr>
      <vt:lpstr>SARSA</vt:lpstr>
      <vt:lpstr>Q-learning</vt:lpstr>
      <vt:lpstr>Оптимальная политика</vt:lpstr>
      <vt:lpstr>Q-learning</vt:lpstr>
      <vt:lpstr>Q-learning</vt:lpstr>
      <vt:lpstr>Практика</vt:lpstr>
      <vt:lpstr>Практическая реализация </vt:lpstr>
      <vt:lpstr>Вопросы?</vt:lpstr>
      <vt:lpstr>Ключевые тезисы  </vt:lpstr>
      <vt:lpstr>Вопросы?</vt:lpstr>
      <vt:lpstr>Знакомство с командой и программой курса</vt:lpstr>
      <vt:lpstr>Команда курса</vt:lpstr>
      <vt:lpstr>PowerPoint Presentation</vt:lpstr>
      <vt:lpstr>PowerPoint Presentation</vt:lpstr>
      <vt:lpstr>Карта курса</vt:lpstr>
      <vt:lpstr>Программа курса</vt:lpstr>
      <vt:lpstr>Программа курса</vt:lpstr>
      <vt:lpstr>Программа курса</vt:lpstr>
      <vt:lpstr>Программа курса</vt:lpstr>
      <vt:lpstr>Программа курса</vt:lpstr>
      <vt:lpstr>Рефлексия</vt:lpstr>
      <vt:lpstr>Подведем итоги</vt:lpstr>
      <vt:lpstr>О курсе</vt:lpstr>
      <vt:lpstr>Заполните, пожалуйста, опрос о занятии Важно! Пройти опрос могут только залогиненные пользователи платформы OTUS       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Информация для преподавателя (маршрут демо-занятия)</dc:title>
  <cp:lastModifiedBy>Стурейко Игорь Олегович</cp:lastModifiedBy>
  <cp:revision>60</cp:revision>
  <dcterms:modified xsi:type="dcterms:W3CDTF">2024-05-28T16:53:20Z</dcterms:modified>
</cp:coreProperties>
</file>